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4" r:id="rId6"/>
    <p:sldId id="260" r:id="rId7"/>
    <p:sldId id="261" r:id="rId8"/>
    <p:sldId id="265" r:id="rId9"/>
    <p:sldId id="262"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ADER Etapa IV de executie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B6FC7D-C11A-4D58-B365-F0E557C217FF}" type="datetimeFigureOut">
              <a:rPr lang="en-US" smtClean="0"/>
              <a:t>9/23/2013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sdfgfgf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4F4EB-B532-4744-99E6-33A3FDFBE3DA}" type="slidenum">
              <a:rPr lang="en-US" smtClean="0"/>
              <a:t>‹#›</a:t>
            </a:fld>
            <a:endParaRPr lang="en-US"/>
          </a:p>
        </p:txBody>
      </p:sp>
    </p:spTree>
    <p:extLst>
      <p:ext uri="{BB962C8B-B14F-4D97-AF65-F5344CB8AC3E}">
        <p14:creationId xmlns:p14="http://schemas.microsoft.com/office/powerpoint/2010/main" val="2068257629"/>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ADER Etapa IV de executie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F9067-BF84-4615-9ED9-77774FFF09AC}"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sdfgfgf </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0A85F-76E3-4E32-A7DB-A44F0E36DD35}" type="slidenum">
              <a:rPr lang="en-US" smtClean="0"/>
              <a:t>‹#›</a:t>
            </a:fld>
            <a:endParaRPr lang="en-US"/>
          </a:p>
        </p:txBody>
      </p:sp>
    </p:spTree>
    <p:extLst>
      <p:ext uri="{BB962C8B-B14F-4D97-AF65-F5344CB8AC3E}">
        <p14:creationId xmlns:p14="http://schemas.microsoft.com/office/powerpoint/2010/main" val="274209234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1"/>
          </p:nvPr>
        </p:nvSpPr>
        <p:spPr/>
        <p:txBody>
          <a:bodyPr/>
          <a:lstStyle/>
          <a:p>
            <a:r>
              <a:rPr lang="pt-BR" smtClean="0"/>
              <a:t>ADER Etapa IV de executie</a:t>
            </a:r>
            <a:endParaRPr lang="en-US"/>
          </a:p>
        </p:txBody>
      </p:sp>
      <p:sp>
        <p:nvSpPr>
          <p:cNvPr id="8" name="Date Placeholder 7"/>
          <p:cNvSpPr>
            <a:spLocks noGrp="1"/>
          </p:cNvSpPr>
          <p:nvPr>
            <p:ph type="dt" idx="14"/>
          </p:nvPr>
        </p:nvSpPr>
        <p:spPr/>
        <p:txBody>
          <a:bodyPr/>
          <a:lstStyle/>
          <a:p>
            <a:fld id="{CB77CCE8-172A-4851-8B47-D0D8C59CD6AE}" type="datetime1">
              <a:rPr lang="en-US" smtClean="0"/>
              <a:t>9/23/2013</a:t>
            </a:fld>
            <a:endParaRPr lang="en-US"/>
          </a:p>
        </p:txBody>
      </p:sp>
    </p:spTree>
    <p:extLst>
      <p:ext uri="{BB962C8B-B14F-4D97-AF65-F5344CB8AC3E}">
        <p14:creationId xmlns:p14="http://schemas.microsoft.com/office/powerpoint/2010/main" val="235011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pt-BR" smtClean="0"/>
              <a:t>ADER Etapa IV de executie</a:t>
            </a:r>
            <a:endParaRPr lang="en-US"/>
          </a:p>
        </p:txBody>
      </p:sp>
      <p:sp>
        <p:nvSpPr>
          <p:cNvPr id="5" name="Date Placeholder 4"/>
          <p:cNvSpPr>
            <a:spLocks noGrp="1"/>
          </p:cNvSpPr>
          <p:nvPr>
            <p:ph type="dt" idx="11"/>
          </p:nvPr>
        </p:nvSpPr>
        <p:spPr/>
        <p:txBody>
          <a:bodyPr/>
          <a:lstStyle/>
          <a:p>
            <a:fld id="{63B69F1F-0FFF-4375-9A1F-29B0C3276A91}" type="datetime1">
              <a:rPr lang="en-US" smtClean="0"/>
              <a:t>9/23/2013</a:t>
            </a:fld>
            <a:endParaRPr lang="en-US"/>
          </a:p>
        </p:txBody>
      </p:sp>
    </p:spTree>
    <p:extLst>
      <p:ext uri="{BB962C8B-B14F-4D97-AF65-F5344CB8AC3E}">
        <p14:creationId xmlns:p14="http://schemas.microsoft.com/office/powerpoint/2010/main" val="304376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FD5454-65D0-432C-8E88-ACDD094A0111}"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3413B-2DDC-4992-9216-56AA22FEA676}"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49D85-9273-4D0B-9490-B21CC44537ED}"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FEEFF-6D52-4973-A88D-DFED4F11254F}"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6EA82-4002-443C-8FDC-901D8252D500}" type="datetime1">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64399-D87B-47A6-8353-6C0F69C360E7}" type="datetime1">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FE334-D0C8-44E4-BD12-DF4FD3DB5173}" type="datetime1">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5B471-B41E-467E-9050-B6F7035DDBCA}" type="datetime1">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2DD70-5306-4995-BB13-11F30EE35A93}" type="datetime1">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79C68-F40D-42A6-934B-4CBDAC587984}" type="datetime1">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AAD71-0A73-4A9D-BF73-CA5B154A0F23}" type="datetime1">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08F09-330D-4EB1-95A0-042C6B78ECCE}" type="datetime1">
              <a:rPr lang="en-US" smtClean="0"/>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o-RO" sz="2000" b="1" dirty="0" smtClean="0"/>
              <a:t/>
            </a:r>
            <a:br>
              <a:rPr lang="ro-RO" sz="2000" b="1" dirty="0" smtClean="0"/>
            </a:br>
            <a:r>
              <a:rPr lang="ro-RO" sz="2000" b="1" dirty="0"/>
              <a:t/>
            </a:r>
            <a:br>
              <a:rPr lang="ro-RO" sz="2000" b="1" dirty="0"/>
            </a:br>
            <a:r>
              <a:rPr lang="ro-RO" sz="2000" b="1" dirty="0" smtClean="0"/>
              <a:t/>
            </a:r>
            <a:br>
              <a:rPr lang="ro-RO" sz="2000" b="1" dirty="0" smtClean="0"/>
            </a:br>
            <a:r>
              <a:rPr lang="ro-RO" sz="2000" b="1" dirty="0" smtClean="0"/>
              <a:t>ACADEMIA </a:t>
            </a:r>
            <a:r>
              <a:rPr lang="ro-RO" sz="2000" b="1" dirty="0"/>
              <a:t>DE ŞTIINŢE AGRICOLE ŞI SILVICE</a:t>
            </a:r>
            <a:r>
              <a:rPr lang="en-US" sz="2000" dirty="0"/>
              <a:t/>
            </a:r>
            <a:br>
              <a:rPr lang="en-US" sz="2000" dirty="0"/>
            </a:br>
            <a:r>
              <a:rPr lang="ro-RO" sz="2000" b="1" dirty="0"/>
              <a:t>„GHEORGHE IONESCU ŞIŞEŞTI”</a:t>
            </a:r>
            <a:r>
              <a:rPr lang="en-US" sz="2000" dirty="0"/>
              <a:t/>
            </a:r>
            <a:br>
              <a:rPr lang="en-US" sz="2000" dirty="0"/>
            </a:br>
            <a:r>
              <a:rPr lang="ro-RO" sz="2000" b="1" dirty="0"/>
              <a:t>STAŢIUNEA DE CERCETARE – DEZVOLTARE</a:t>
            </a:r>
            <a:r>
              <a:rPr lang="en-US" sz="2000" dirty="0"/>
              <a:t/>
            </a:r>
            <a:br>
              <a:rPr lang="en-US" sz="2000" dirty="0"/>
            </a:br>
            <a:r>
              <a:rPr lang="ro-RO" sz="2000" b="1" dirty="0"/>
              <a:t>PENTRU PISCICULTURĂ NUCET</a:t>
            </a:r>
            <a:r>
              <a:rPr lang="en-US" sz="2000" dirty="0"/>
              <a:t/>
            </a:r>
            <a:br>
              <a:rPr lang="en-US" sz="2000" dirty="0"/>
            </a:br>
            <a:r>
              <a:rPr lang="ro-RO" sz="2000" b="1" dirty="0"/>
              <a:t> </a:t>
            </a:r>
            <a:r>
              <a:rPr lang="en-US" sz="2000" b="1" dirty="0" smtClean="0"/>
              <a:t/>
            </a:r>
            <a:br>
              <a:rPr lang="en-US" sz="2000" b="1" dirty="0" smtClean="0"/>
            </a:br>
            <a:r>
              <a:rPr lang="en-US" sz="2000" b="1" dirty="0" smtClean="0"/>
              <a:t>RAPORT </a:t>
            </a:r>
            <a:r>
              <a:rPr lang="ro-RO" sz="2000" b="1" dirty="0" smtClean="0"/>
              <a:t>ŞTIINŢIFIC </a:t>
            </a:r>
            <a:r>
              <a:rPr lang="ro-RO" sz="2000" b="1" dirty="0"/>
              <a:t>ŞI TEHNIC</a:t>
            </a:r>
            <a:r>
              <a:rPr lang="en-US" sz="2000" dirty="0"/>
              <a:t/>
            </a:r>
            <a:br>
              <a:rPr lang="en-US" sz="2000" dirty="0"/>
            </a:br>
            <a:r>
              <a:rPr lang="ro-RO" sz="2000" b="1" dirty="0"/>
              <a:t>„IN EXTENSO”</a:t>
            </a:r>
            <a:r>
              <a:rPr lang="en-US" sz="2000" dirty="0"/>
              <a:t/>
            </a:r>
            <a:br>
              <a:rPr lang="en-US" sz="2000" dirty="0"/>
            </a:br>
            <a:r>
              <a:rPr lang="ro-RO" sz="1600" b="1" dirty="0"/>
              <a:t> </a:t>
            </a:r>
            <a:r>
              <a:rPr lang="en-US" sz="1600" dirty="0"/>
              <a:t/>
            </a:r>
            <a:br>
              <a:rPr lang="en-US" sz="1600" dirty="0"/>
            </a:br>
            <a:r>
              <a:rPr lang="ro-RO" sz="1800" b="1" dirty="0"/>
              <a:t>OBIECTIV GENERAL: 7 DDZ Dezvoltarea durabilă a zootehniei, creşterea calitativă a populaţiilor din speciile de fermă şi eficientizarea producţiei zootehnice </a:t>
            </a:r>
            <a:r>
              <a:rPr lang="en-US" sz="1800" dirty="0"/>
              <a:t/>
            </a:r>
            <a:br>
              <a:rPr lang="en-US" sz="1800" dirty="0"/>
            </a:br>
            <a:r>
              <a:rPr lang="ro-RO" sz="1800" b="1" dirty="0"/>
              <a:t> </a:t>
            </a:r>
            <a:r>
              <a:rPr lang="en-US" sz="1800" dirty="0"/>
              <a:t/>
            </a:r>
            <a:br>
              <a:rPr lang="en-US" sz="1800" dirty="0"/>
            </a:br>
            <a:r>
              <a:rPr lang="ro-RO" sz="1800" b="1" dirty="0"/>
              <a:t>Obiectiv specific 7.3.: Tehnologii performante de crestere si exploatare a animalelor cu impact negativ minim asupra mediului ambiant</a:t>
            </a:r>
            <a:r>
              <a:rPr lang="en-US" sz="1800" dirty="0"/>
              <a:t/>
            </a:r>
            <a:br>
              <a:rPr lang="en-US" sz="1800" dirty="0"/>
            </a:br>
            <a:r>
              <a:rPr lang="ro-RO" sz="1800" b="1" dirty="0"/>
              <a:t> </a:t>
            </a:r>
            <a:r>
              <a:rPr lang="en-US" sz="1800" dirty="0"/>
              <a:t/>
            </a:r>
            <a:br>
              <a:rPr lang="en-US" sz="1800" dirty="0"/>
            </a:br>
            <a:r>
              <a:rPr lang="ro-RO" sz="1800" b="1" dirty="0"/>
              <a:t>PROIECT ADER 7.3.4."Introducerea şi extinderea în cultură a speciei de sturion nord-american </a:t>
            </a:r>
            <a:r>
              <a:rPr lang="ro-RO" sz="1800" b="1" i="1" dirty="0"/>
              <a:t>Polyodon spathula</a:t>
            </a:r>
            <a:r>
              <a:rPr lang="ro-RO" sz="1800" b="1" dirty="0"/>
              <a:t>, recent aclimatizat în România pentru diversificarea şi creşterea cantitativă, calitativă şi ecologică a producţiei din </a:t>
            </a:r>
            <a:r>
              <a:rPr lang="ro-RO" sz="1800" b="1" dirty="0" smtClean="0"/>
              <a:t>acvacultură“</a:t>
            </a:r>
            <a:r>
              <a:rPr lang="en-US" sz="1800" b="1" dirty="0" smtClean="0"/>
              <a:t/>
            </a:r>
            <a:br>
              <a:rPr lang="en-US" sz="1800" b="1" dirty="0" smtClean="0"/>
            </a:br>
            <a:r>
              <a:rPr lang="ro-RO" dirty="0"/>
              <a:t> </a:t>
            </a:r>
            <a:r>
              <a:rPr lang="ro-RO" sz="2000" b="1" dirty="0" smtClean="0"/>
              <a:t>Durata </a:t>
            </a:r>
            <a:r>
              <a:rPr lang="ro-RO" sz="2000" b="1" dirty="0"/>
              <a:t>de realizare a proiectului : 36 luni </a:t>
            </a:r>
            <a:r>
              <a:rPr lang="en-US" sz="2000" b="1" dirty="0"/>
              <a:t/>
            </a:r>
            <a:br>
              <a:rPr lang="en-US" sz="2000" b="1" dirty="0"/>
            </a:br>
            <a:r>
              <a:rPr lang="ro-RO" sz="2000" b="1" dirty="0"/>
              <a:t> </a:t>
            </a:r>
            <a:r>
              <a:rPr lang="ro-RO" sz="2000" b="1" dirty="0" smtClean="0"/>
              <a:t>Buget </a:t>
            </a:r>
            <a:r>
              <a:rPr lang="ro-RO" sz="2000" b="1" dirty="0"/>
              <a:t>alocat: 750.000 lei</a:t>
            </a:r>
            <a:endParaRPr lang="en-US" sz="2000" b="1" dirty="0"/>
          </a:p>
        </p:txBody>
      </p:sp>
    </p:spTree>
    <p:extLst>
      <p:ext uri="{BB962C8B-B14F-4D97-AF65-F5344CB8AC3E}">
        <p14:creationId xmlns:p14="http://schemas.microsoft.com/office/powerpoint/2010/main" val="18711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800" b="1" dirty="0"/>
              <a:t>RE</a:t>
            </a:r>
            <a:r>
              <a:rPr lang="ro-RO" sz="1800" b="1" dirty="0"/>
              <a:t>ZULTATE OBŢINUTE</a:t>
            </a:r>
            <a:endParaRPr lang="en-US" sz="1800" dirty="0"/>
          </a:p>
        </p:txBody>
      </p:sp>
      <p:sp>
        <p:nvSpPr>
          <p:cNvPr id="3" name="Content Placeholder 2"/>
          <p:cNvSpPr>
            <a:spLocks noGrp="1"/>
          </p:cNvSpPr>
          <p:nvPr>
            <p:ph idx="1"/>
          </p:nvPr>
        </p:nvSpPr>
        <p:spPr>
          <a:xfrm>
            <a:off x="76200" y="1600200"/>
            <a:ext cx="8610600" cy="4525963"/>
          </a:xfrm>
        </p:spPr>
        <p:txBody>
          <a:bodyPr/>
          <a:lstStyle/>
          <a:p>
            <a:endParaRPr lang="ro-RO" sz="1400" dirty="0" smtClean="0"/>
          </a:p>
          <a:p>
            <a:r>
              <a:rPr lang="ro-RO" sz="1400" dirty="0" smtClean="0"/>
              <a:t>Model </a:t>
            </a:r>
            <a:r>
              <a:rPr lang="ro-RO" sz="1400" dirty="0"/>
              <a:t>tehnologic pentru </a:t>
            </a:r>
            <a:r>
              <a:rPr lang="ro-RO" sz="1400" dirty="0" smtClean="0"/>
              <a:t>creşterea</a:t>
            </a:r>
          </a:p>
          <a:p>
            <a:pPr marL="0" indent="0">
              <a:buNone/>
            </a:pPr>
            <a:r>
              <a:rPr lang="ro-RO" sz="1400" dirty="0"/>
              <a:t> </a:t>
            </a:r>
            <a:r>
              <a:rPr lang="ro-RO" sz="1400" dirty="0" smtClean="0"/>
              <a:t>        speciei până </a:t>
            </a:r>
            <a:r>
              <a:rPr lang="ro-RO" sz="1400" dirty="0"/>
              <a:t>la </a:t>
            </a:r>
            <a:r>
              <a:rPr lang="ro-RO" sz="1400" dirty="0" smtClean="0"/>
              <a:t>vârsta </a:t>
            </a:r>
            <a:r>
              <a:rPr lang="ro-RO" sz="1400" dirty="0"/>
              <a:t>de 6 luni.</a:t>
            </a:r>
            <a:endParaRPr lang="en-US" sz="1400" dirty="0"/>
          </a:p>
          <a:p>
            <a:r>
              <a:rPr lang="ro-RO" sz="1400" dirty="0"/>
              <a:t>A</a:t>
            </a:r>
            <a:r>
              <a:rPr lang="it-IT" sz="1400" dirty="0" smtClean="0"/>
              <a:t>sigurarea </a:t>
            </a:r>
            <a:r>
              <a:rPr lang="it-IT" sz="1400" dirty="0"/>
              <a:t>materialului de </a:t>
            </a:r>
            <a:r>
              <a:rPr lang="it-IT" sz="1400" dirty="0" smtClean="0"/>
              <a:t>populare</a:t>
            </a:r>
            <a:endParaRPr lang="ro-RO" sz="1400" dirty="0" smtClean="0"/>
          </a:p>
          <a:p>
            <a:pPr marL="0" indent="0">
              <a:buNone/>
            </a:pPr>
            <a:r>
              <a:rPr lang="ro-RO" sz="1400" dirty="0"/>
              <a:t> </a:t>
            </a:r>
            <a:r>
              <a:rPr lang="ro-RO" sz="1400" dirty="0" smtClean="0"/>
              <a:t>        </a:t>
            </a:r>
            <a:r>
              <a:rPr lang="it-IT" sz="1400" dirty="0" smtClean="0"/>
              <a:t>necesar </a:t>
            </a:r>
            <a:r>
              <a:rPr lang="it-IT" sz="1400" dirty="0"/>
              <a:t>extinderii speciei în cultură</a:t>
            </a:r>
            <a:r>
              <a:rPr lang="it-IT" sz="1400" dirty="0" smtClean="0"/>
              <a:t>.</a:t>
            </a:r>
            <a:endParaRPr lang="ro-RO" sz="1400" dirty="0" smtClean="0"/>
          </a:p>
          <a:p>
            <a:pPr marL="0" indent="0">
              <a:buNone/>
            </a:pPr>
            <a:endParaRPr lang="ro-RO" sz="1400" dirty="0"/>
          </a:p>
          <a:p>
            <a:pPr marL="0" indent="0">
              <a:buNone/>
            </a:pPr>
            <a:r>
              <a:rPr lang="ro-RO" sz="1400" dirty="0" smtClean="0"/>
              <a:t>             </a:t>
            </a:r>
            <a:r>
              <a:rPr lang="ro-RO" sz="1050" dirty="0" smtClean="0"/>
              <a:t>Rezultate obţinute la creşterea poliodonului până la vârsta de 6 luni</a:t>
            </a:r>
          </a:p>
          <a:p>
            <a:pPr marL="0" indent="0">
              <a:buNone/>
            </a:pPr>
            <a:endParaRPr lang="ro-RO" sz="1050" dirty="0"/>
          </a:p>
          <a:p>
            <a:pPr marL="0" indent="0">
              <a:buNone/>
            </a:pPr>
            <a:endParaRPr lang="ro-RO" sz="1050" dirty="0" smtClean="0"/>
          </a:p>
          <a:p>
            <a:pPr marL="0" indent="0">
              <a:buNone/>
            </a:pPr>
            <a:endParaRPr lang="ro-RO" sz="1050" dirty="0"/>
          </a:p>
          <a:p>
            <a:pPr marL="0" indent="0">
              <a:buNone/>
            </a:pPr>
            <a:endParaRPr lang="ro-RO" sz="1050" dirty="0" smtClean="0"/>
          </a:p>
          <a:p>
            <a:pPr marL="0" indent="0">
              <a:buNone/>
            </a:pPr>
            <a:endParaRPr lang="ro-RO" sz="1050" dirty="0"/>
          </a:p>
          <a:p>
            <a:pPr marL="0" indent="0">
              <a:buNone/>
            </a:pPr>
            <a:endParaRPr lang="ro-RO" sz="1050" dirty="0" smtClean="0"/>
          </a:p>
          <a:p>
            <a:pPr marL="0" indent="0">
              <a:buNone/>
            </a:pPr>
            <a:endParaRPr lang="ro-RO" sz="1050" dirty="0"/>
          </a:p>
          <a:p>
            <a:pPr marL="0" indent="0">
              <a:buNone/>
            </a:pPr>
            <a:endParaRPr lang="ro-RO" sz="1050" dirty="0" smtClean="0"/>
          </a:p>
          <a:p>
            <a:pPr marL="0" indent="0">
              <a:buNone/>
            </a:pPr>
            <a:endParaRPr lang="ro-RO" sz="1050" dirty="0"/>
          </a:p>
          <a:p>
            <a:pPr marL="0" indent="0">
              <a:buNone/>
            </a:pPr>
            <a:r>
              <a:rPr lang="ro-RO" sz="1050" dirty="0" smtClean="0"/>
              <a:t>                                                           Ritmul specific de creştere</a:t>
            </a:r>
            <a:endParaRPr lang="ro-RO" sz="1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576" y="4257675"/>
            <a:ext cx="371822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5372894" y="6324600"/>
            <a:ext cx="3618706"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dirty="0" smtClean="0">
                <a:ln>
                  <a:noFill/>
                </a:ln>
                <a:solidFill>
                  <a:schemeClr val="tx1"/>
                </a:solidFill>
                <a:effectLst/>
                <a:latin typeface="Calibri" pitchFamily="34" charset="0"/>
              </a:rPr>
              <a:t>Dinamica creşterii poliodonului în bazinele experimentale</a:t>
            </a:r>
            <a:endParaRPr kumimoji="0" lang="ro-RO" sz="1100" b="0" i="0" u="none" strike="noStrike" cap="none" normalizeH="0" baseline="0" dirty="0" smtClean="0">
              <a:ln>
                <a:noFill/>
              </a:ln>
              <a:solidFill>
                <a:schemeClr val="tx1"/>
              </a:solidFill>
              <a:effectLst/>
              <a:latin typeface="Arial" pitchFamily="34" charset="0"/>
            </a:endParaRPr>
          </a:p>
        </p:txBody>
      </p:sp>
      <p:sp>
        <p:nvSpPr>
          <p:cNvPr id="6" name="Text Box 2"/>
          <p:cNvSpPr txBox="1">
            <a:spLocks noChangeArrowheads="1"/>
          </p:cNvSpPr>
          <p:nvPr/>
        </p:nvSpPr>
        <p:spPr bwMode="auto">
          <a:xfrm>
            <a:off x="5238750" y="3226713"/>
            <a:ext cx="3829050" cy="430887"/>
          </a:xfrm>
          <a:prstGeom prst="rect">
            <a:avLst/>
          </a:prstGeom>
          <a:noFill/>
          <a:ln>
            <a:noFill/>
          </a:ln>
          <a:effectLst/>
          <a:extLst>
            <a:ext uri="{909E8E84-426E-40DD-AFC4-6F175D3DCCD1}">
              <a14:hiddenFill xmlns:a14="http://schemas.microsoft.com/office/drawing/2010/main">
                <a:solidFill>
                  <a:srgbClr val="810C00"/>
                </a:solidFill>
              </a14:hiddenFill>
            </a:ext>
            <a:ext uri="{91240B29-F687-4F45-9708-019B960494DF}">
              <a14:hiddenLine xmlns:a14="http://schemas.microsoft.com/office/drawing/2010/main" w="12700">
                <a:solidFill>
                  <a:srgbClr val="800C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o-RO" sz="1100" dirty="0" smtClean="0">
                <a:latin typeface="Calibri" pitchFamily="34" charset="0"/>
              </a:rPr>
              <a:t>Instalaţie de pretecţie pentru bazinele destinate creştereii puilor de poliodon</a:t>
            </a:r>
            <a:endParaRPr kumimoji="0" lang="en-US" sz="1100" b="0" i="0" u="none" strike="noStrike" cap="none" normalizeH="0" baseline="0" dirty="0" smtClean="0">
              <a:ln>
                <a:noFill/>
              </a:ln>
              <a:solidFill>
                <a:schemeClr val="tx1"/>
              </a:solidFill>
              <a:effectLst/>
              <a:latin typeface="Arial" pitchFamily="34" charset="0"/>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08466"/>
            <a:ext cx="3708000" cy="15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872098891"/>
              </p:ext>
            </p:extLst>
          </p:nvPr>
        </p:nvGraphicFramePr>
        <p:xfrm>
          <a:off x="152401" y="3429000"/>
          <a:ext cx="5105399" cy="968375"/>
        </p:xfrm>
        <a:graphic>
          <a:graphicData uri="http://schemas.openxmlformats.org/drawingml/2006/table">
            <a:tbl>
              <a:tblPr firstRow="1" firstCol="1" lastRow="1" lastCol="1" bandRow="1" bandCol="1">
                <a:tableStyleId>{5C22544A-7EE6-4342-B048-85BDC9FD1C3A}</a:tableStyleId>
              </a:tblPr>
              <a:tblGrid>
                <a:gridCol w="535047"/>
                <a:gridCol w="742706"/>
                <a:gridCol w="437766"/>
                <a:gridCol w="553547"/>
                <a:gridCol w="625950"/>
                <a:gridCol w="782437"/>
                <a:gridCol w="715797"/>
                <a:gridCol w="325518"/>
                <a:gridCol w="386631"/>
              </a:tblGrid>
              <a:tr h="282575">
                <a:tc rowSpan="2">
                  <a:txBody>
                    <a:bodyPr/>
                    <a:lstStyle/>
                    <a:p>
                      <a:pPr algn="ctr">
                        <a:spcAft>
                          <a:spcPts val="0"/>
                        </a:spcAft>
                        <a:tabLst>
                          <a:tab pos="457200" algn="l"/>
                        </a:tabLst>
                      </a:pPr>
                      <a:r>
                        <a:rPr lang="ro-RO" sz="900" dirty="0">
                          <a:effectLst/>
                        </a:rPr>
                        <a:t>Bazinul</a:t>
                      </a:r>
                      <a:endParaRPr lang="en-US" sz="1200" dirty="0">
                        <a:effectLst/>
                        <a:latin typeface="Times New Roman"/>
                        <a:ea typeface="Times New Roman"/>
                        <a:cs typeface="Times New Roman"/>
                      </a:endParaRPr>
                    </a:p>
                  </a:txBody>
                  <a:tcPr marL="68580" marR="68580" marT="0" marB="0"/>
                </a:tc>
                <a:tc rowSpan="2">
                  <a:txBody>
                    <a:bodyPr/>
                    <a:lstStyle/>
                    <a:p>
                      <a:pPr algn="ctr">
                        <a:spcAft>
                          <a:spcPts val="0"/>
                        </a:spcAft>
                        <a:tabLst>
                          <a:tab pos="457200" algn="l"/>
                        </a:tabLst>
                      </a:pPr>
                      <a:r>
                        <a:rPr lang="ro-RO" sz="900">
                          <a:effectLst/>
                        </a:rPr>
                        <a:t>Specia/vârsta</a:t>
                      </a:r>
                      <a:endParaRPr lang="en-US" sz="1200">
                        <a:effectLst/>
                        <a:latin typeface="Times New Roman"/>
                        <a:ea typeface="Times New Roman"/>
                        <a:cs typeface="Times New Roman"/>
                      </a:endParaRPr>
                    </a:p>
                  </a:txBody>
                  <a:tcPr marL="68580" marR="68580" marT="0" marB="0"/>
                </a:tc>
                <a:tc rowSpan="2">
                  <a:txBody>
                    <a:bodyPr/>
                    <a:lstStyle/>
                    <a:p>
                      <a:pPr algn="ctr">
                        <a:spcAft>
                          <a:spcPts val="0"/>
                        </a:spcAft>
                        <a:tabLst>
                          <a:tab pos="457200" algn="l"/>
                        </a:tabLst>
                      </a:pPr>
                      <a:r>
                        <a:rPr lang="ro-RO" sz="900">
                          <a:effectLst/>
                        </a:rPr>
                        <a:t>Dens</a:t>
                      </a:r>
                      <a:endParaRPr lang="en-US" sz="1200">
                        <a:effectLst/>
                      </a:endParaRPr>
                    </a:p>
                    <a:p>
                      <a:pPr algn="ctr">
                        <a:spcAft>
                          <a:spcPts val="0"/>
                        </a:spcAft>
                        <a:tabLst>
                          <a:tab pos="457200" algn="l"/>
                        </a:tabLst>
                      </a:pPr>
                      <a:r>
                        <a:rPr lang="ro-RO" sz="900">
                          <a:effectLst/>
                        </a:rPr>
                        <a:t>ex/ha</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W ± SD</a:t>
                      </a:r>
                      <a:endParaRPr lang="en-US" sz="1200">
                        <a:effectLst/>
                      </a:endParaRPr>
                    </a:p>
                    <a:p>
                      <a:pPr algn="ctr">
                        <a:spcAft>
                          <a:spcPts val="0"/>
                        </a:spcAft>
                        <a:tabLst>
                          <a:tab pos="457200" algn="l"/>
                        </a:tabLst>
                      </a:pPr>
                      <a:r>
                        <a:rPr lang="ro-RO" sz="900">
                          <a:effectLst/>
                        </a:rPr>
                        <a:t>(g)</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W ± SD</a:t>
                      </a:r>
                      <a:endParaRPr lang="en-US" sz="1200">
                        <a:effectLst/>
                      </a:endParaRPr>
                    </a:p>
                    <a:p>
                      <a:pPr algn="ctr">
                        <a:spcAft>
                          <a:spcPts val="0"/>
                        </a:spcAft>
                        <a:tabLst>
                          <a:tab pos="457200" algn="l"/>
                        </a:tabLst>
                      </a:pPr>
                      <a:r>
                        <a:rPr lang="ro-RO" sz="900">
                          <a:effectLst/>
                        </a:rPr>
                        <a:t> (g)</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W ± SD</a:t>
                      </a:r>
                      <a:endParaRPr lang="en-US" sz="1200">
                        <a:effectLst/>
                      </a:endParaRPr>
                    </a:p>
                    <a:p>
                      <a:pPr algn="ctr">
                        <a:spcAft>
                          <a:spcPts val="0"/>
                        </a:spcAft>
                        <a:tabLst>
                          <a:tab pos="457200" algn="l"/>
                        </a:tabLst>
                      </a:pPr>
                      <a:r>
                        <a:rPr lang="ro-RO" sz="900">
                          <a:effectLst/>
                        </a:rPr>
                        <a:t>(g)</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W ± SD</a:t>
                      </a:r>
                      <a:endParaRPr lang="en-US" sz="1200">
                        <a:effectLst/>
                      </a:endParaRPr>
                    </a:p>
                    <a:p>
                      <a:pPr algn="ctr">
                        <a:spcAft>
                          <a:spcPts val="0"/>
                        </a:spcAft>
                        <a:tabLst>
                          <a:tab pos="457200" algn="l"/>
                        </a:tabLst>
                      </a:pPr>
                      <a:r>
                        <a:rPr lang="ro-RO" sz="900">
                          <a:effectLst/>
                        </a:rPr>
                        <a:t>(g)</a:t>
                      </a:r>
                      <a:endParaRPr lang="en-US" sz="1200">
                        <a:effectLst/>
                        <a:latin typeface="Times New Roman"/>
                        <a:ea typeface="Times New Roman"/>
                        <a:cs typeface="Times New Roman"/>
                      </a:endParaRPr>
                    </a:p>
                  </a:txBody>
                  <a:tcPr marL="68580" marR="68580" marT="0" marB="0"/>
                </a:tc>
                <a:tc rowSpan="2">
                  <a:txBody>
                    <a:bodyPr/>
                    <a:lstStyle/>
                    <a:p>
                      <a:pPr algn="ctr">
                        <a:spcAft>
                          <a:spcPts val="0"/>
                        </a:spcAft>
                        <a:tabLst>
                          <a:tab pos="457200" algn="l"/>
                        </a:tabLst>
                      </a:pPr>
                      <a:r>
                        <a:rPr lang="ro-RO" sz="900">
                          <a:effectLst/>
                        </a:rPr>
                        <a:t>SR</a:t>
                      </a:r>
                      <a:endParaRPr lang="en-US" sz="1200">
                        <a:effectLst/>
                      </a:endParaRPr>
                    </a:p>
                    <a:p>
                      <a:pPr algn="ctr">
                        <a:spcAft>
                          <a:spcPts val="0"/>
                        </a:spcAft>
                        <a:tabLst>
                          <a:tab pos="457200" algn="l"/>
                        </a:tabLst>
                      </a:pPr>
                      <a:r>
                        <a:rPr lang="ro-RO" sz="900">
                          <a:effectLst/>
                        </a:rPr>
                        <a:t>%</a:t>
                      </a:r>
                      <a:endParaRPr lang="en-US" sz="1200">
                        <a:effectLst/>
                        <a:latin typeface="Times New Roman"/>
                        <a:ea typeface="Times New Roman"/>
                        <a:cs typeface="Times New Roman"/>
                      </a:endParaRPr>
                    </a:p>
                  </a:txBody>
                  <a:tcPr marL="68580" marR="68580" marT="0" marB="0"/>
                </a:tc>
                <a:tc rowSpan="2">
                  <a:txBody>
                    <a:bodyPr/>
                    <a:lstStyle/>
                    <a:p>
                      <a:pPr algn="ctr">
                        <a:spcAft>
                          <a:spcPts val="0"/>
                        </a:spcAft>
                        <a:tabLst>
                          <a:tab pos="457200" algn="l"/>
                        </a:tabLst>
                      </a:pPr>
                      <a:r>
                        <a:rPr lang="ro-RO" sz="900">
                          <a:effectLst/>
                        </a:rPr>
                        <a:t>P.N.</a:t>
                      </a:r>
                      <a:endParaRPr lang="en-US" sz="1200">
                        <a:effectLst/>
                      </a:endParaRPr>
                    </a:p>
                    <a:p>
                      <a:pPr algn="ctr">
                        <a:spcAft>
                          <a:spcPts val="0"/>
                        </a:spcAft>
                        <a:tabLst>
                          <a:tab pos="457200" algn="l"/>
                        </a:tabLst>
                      </a:pPr>
                      <a:r>
                        <a:rPr lang="ro-RO" sz="900">
                          <a:effectLst/>
                        </a:rPr>
                        <a:t>kg/ha</a:t>
                      </a:r>
                      <a:endParaRPr lang="en-US" sz="1200">
                        <a:effectLst/>
                        <a:latin typeface="Times New Roman"/>
                        <a:ea typeface="Times New Roman"/>
                        <a:cs typeface="Times New Roman"/>
                      </a:endParaRPr>
                    </a:p>
                  </a:txBody>
                  <a:tcPr marL="68580" marR="68580" marT="0" marB="0"/>
                </a:tc>
              </a:tr>
              <a:tr h="79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900">
                          <a:effectLst/>
                        </a:rPr>
                        <a:t>iunie</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iulie</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august</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octom</a:t>
                      </a:r>
                      <a:endParaRPr lang="en-US" sz="1200">
                        <a:effectLst/>
                        <a:latin typeface="Times New Roman"/>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r h="79375">
                <a:tc>
                  <a:txBody>
                    <a:bodyPr/>
                    <a:lstStyle/>
                    <a:p>
                      <a:pPr algn="just">
                        <a:spcAft>
                          <a:spcPts val="0"/>
                        </a:spcAft>
                        <a:tabLst>
                          <a:tab pos="457200" algn="l"/>
                        </a:tabLst>
                      </a:pPr>
                      <a:r>
                        <a:rPr lang="ro-RO" sz="900">
                          <a:effectLst/>
                        </a:rPr>
                        <a:t>BR</a:t>
                      </a:r>
                      <a:r>
                        <a:rPr lang="ro-RO" sz="900" baseline="-25000">
                          <a:effectLst/>
                        </a:rPr>
                        <a:t>1</a:t>
                      </a:r>
                      <a:r>
                        <a:rPr lang="ro-RO" sz="900">
                          <a:effectLst/>
                        </a:rPr>
                        <a:t>N</a:t>
                      </a:r>
                      <a:endParaRPr lang="en-US" sz="1200">
                        <a:effectLst/>
                        <a:latin typeface="Times New Roman"/>
                        <a:ea typeface="Times New Roman"/>
                        <a:cs typeface="Times New Roman"/>
                      </a:endParaRPr>
                    </a:p>
                  </a:txBody>
                  <a:tcPr marL="68580" marR="68580" marT="0" marB="0"/>
                </a:tc>
                <a:tc>
                  <a:txBody>
                    <a:bodyPr/>
                    <a:lstStyle/>
                    <a:p>
                      <a:pPr algn="just">
                        <a:spcAft>
                          <a:spcPts val="0"/>
                        </a:spcAft>
                      </a:pPr>
                      <a:r>
                        <a:rPr lang="ro-RO" sz="900">
                          <a:effectLst/>
                        </a:rPr>
                        <a:t>Poliodon 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5000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35,6±6,2</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162,3±6,6</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258,6±10,4</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315,2±13,2</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82</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1276</a:t>
                      </a:r>
                      <a:endParaRPr lang="en-US" sz="1200">
                        <a:effectLst/>
                        <a:latin typeface="Times New Roman"/>
                        <a:ea typeface="Times New Roman"/>
                        <a:cs typeface="Times New Roman"/>
                      </a:endParaRPr>
                    </a:p>
                  </a:txBody>
                  <a:tcPr marL="68580" marR="68580" marT="0" marB="0"/>
                </a:tc>
              </a:tr>
              <a:tr h="79375">
                <a:tc>
                  <a:txBody>
                    <a:bodyPr/>
                    <a:lstStyle/>
                    <a:p>
                      <a:pPr algn="just">
                        <a:spcAft>
                          <a:spcPts val="0"/>
                        </a:spcAft>
                        <a:tabLst>
                          <a:tab pos="457200" algn="l"/>
                        </a:tabLst>
                      </a:pPr>
                      <a:r>
                        <a:rPr lang="ro-RO" sz="900">
                          <a:effectLst/>
                        </a:rPr>
                        <a:t>BR</a:t>
                      </a:r>
                      <a:r>
                        <a:rPr lang="ro-RO" sz="900" baseline="-25000">
                          <a:effectLst/>
                        </a:rPr>
                        <a:t>2</a:t>
                      </a:r>
                      <a:r>
                        <a:rPr lang="ro-RO" sz="900">
                          <a:effectLst/>
                        </a:rPr>
                        <a:t>N</a:t>
                      </a:r>
                      <a:endParaRPr lang="en-US" sz="1200">
                        <a:effectLst/>
                        <a:latin typeface="Times New Roman"/>
                        <a:ea typeface="Times New Roman"/>
                        <a:cs typeface="Times New Roman"/>
                      </a:endParaRPr>
                    </a:p>
                  </a:txBody>
                  <a:tcPr marL="68580" marR="68580" marT="0" marB="0"/>
                </a:tc>
                <a:tc>
                  <a:txBody>
                    <a:bodyPr/>
                    <a:lstStyle/>
                    <a:p>
                      <a:pPr algn="just">
                        <a:spcAft>
                          <a:spcPts val="0"/>
                        </a:spcAft>
                      </a:pPr>
                      <a:r>
                        <a:rPr lang="ro-RO" sz="900">
                          <a:effectLst/>
                        </a:rPr>
                        <a:t>Poliodon 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5000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34,4±5,5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157,2±7,9</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249,2±9,4</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310,3±11,2</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78</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1195</a:t>
                      </a:r>
                      <a:endParaRPr lang="en-US" sz="1200">
                        <a:effectLst/>
                        <a:latin typeface="Times New Roman"/>
                        <a:ea typeface="Times New Roman"/>
                        <a:cs typeface="Times New Roman"/>
                      </a:endParaRPr>
                    </a:p>
                  </a:txBody>
                  <a:tcPr marL="68580" marR="68580" marT="0" marB="0"/>
                </a:tc>
              </a:tr>
              <a:tr h="79375">
                <a:tc>
                  <a:txBody>
                    <a:bodyPr/>
                    <a:lstStyle/>
                    <a:p>
                      <a:pPr algn="just">
                        <a:spcAft>
                          <a:spcPts val="0"/>
                        </a:spcAft>
                        <a:tabLst>
                          <a:tab pos="457200" algn="l"/>
                        </a:tabLst>
                      </a:pPr>
                      <a:r>
                        <a:rPr lang="ro-RO" sz="900">
                          <a:effectLst/>
                        </a:rPr>
                        <a:t>BR</a:t>
                      </a:r>
                      <a:r>
                        <a:rPr lang="ro-RO" sz="900" baseline="-25000">
                          <a:effectLst/>
                        </a:rPr>
                        <a:t>3</a:t>
                      </a:r>
                      <a:r>
                        <a:rPr lang="ro-RO" sz="900">
                          <a:effectLst/>
                        </a:rPr>
                        <a:t>N</a:t>
                      </a:r>
                      <a:endParaRPr lang="en-US" sz="1200">
                        <a:effectLst/>
                        <a:latin typeface="Times New Roman"/>
                        <a:ea typeface="Times New Roman"/>
                        <a:cs typeface="Times New Roman"/>
                      </a:endParaRPr>
                    </a:p>
                  </a:txBody>
                  <a:tcPr marL="68580" marR="68580" marT="0" marB="0"/>
                </a:tc>
                <a:tc>
                  <a:txBody>
                    <a:bodyPr/>
                    <a:lstStyle/>
                    <a:p>
                      <a:pPr algn="just">
                        <a:spcAft>
                          <a:spcPts val="0"/>
                        </a:spcAft>
                      </a:pPr>
                      <a:r>
                        <a:rPr lang="ro-RO" sz="900">
                          <a:effectLst/>
                        </a:rPr>
                        <a:t>Poliodon 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10000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25,3±6,2</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128,2±8,4</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195,2±15,0</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225,2±18,8</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71</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1572</a:t>
                      </a:r>
                      <a:endParaRPr lang="en-US" sz="1200">
                        <a:effectLst/>
                        <a:latin typeface="Times New Roman"/>
                        <a:ea typeface="Times New Roman"/>
                        <a:cs typeface="Times New Roman"/>
                      </a:endParaRPr>
                    </a:p>
                  </a:txBody>
                  <a:tcPr marL="68580" marR="68580" marT="0" marB="0"/>
                </a:tc>
              </a:tr>
              <a:tr h="79375">
                <a:tc>
                  <a:txBody>
                    <a:bodyPr/>
                    <a:lstStyle/>
                    <a:p>
                      <a:pPr algn="just">
                        <a:spcAft>
                          <a:spcPts val="0"/>
                        </a:spcAft>
                        <a:tabLst>
                          <a:tab pos="457200" algn="l"/>
                        </a:tabLst>
                      </a:pPr>
                      <a:r>
                        <a:rPr lang="ro-RO" sz="900">
                          <a:effectLst/>
                        </a:rPr>
                        <a:t>BR</a:t>
                      </a:r>
                      <a:r>
                        <a:rPr lang="ro-RO" sz="900" baseline="-25000">
                          <a:effectLst/>
                        </a:rPr>
                        <a:t>4</a:t>
                      </a:r>
                      <a:r>
                        <a:rPr lang="ro-RO" sz="900">
                          <a:effectLst/>
                        </a:rPr>
                        <a:t>N</a:t>
                      </a:r>
                      <a:endParaRPr lang="en-US" sz="1200">
                        <a:effectLst/>
                        <a:latin typeface="Times New Roman"/>
                        <a:ea typeface="Times New Roman"/>
                        <a:cs typeface="Times New Roman"/>
                      </a:endParaRPr>
                    </a:p>
                  </a:txBody>
                  <a:tcPr marL="68580" marR="68580" marT="0" marB="0"/>
                </a:tc>
                <a:tc>
                  <a:txBody>
                    <a:bodyPr/>
                    <a:lstStyle/>
                    <a:p>
                      <a:pPr algn="just">
                        <a:spcAft>
                          <a:spcPts val="0"/>
                        </a:spcAft>
                      </a:pPr>
                      <a:r>
                        <a:rPr lang="ro-RO" sz="900">
                          <a:effectLst/>
                        </a:rPr>
                        <a:t>Poliodon 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10000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900">
                          <a:effectLst/>
                        </a:rPr>
                        <a:t>27,2±6,3</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132,2±8,5</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205,3±15,6</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235,1±17,5</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a:effectLst/>
                        </a:rPr>
                        <a:t>73</a:t>
                      </a:r>
                      <a:endParaRPr lang="en-US" sz="1200">
                        <a:effectLst/>
                        <a:latin typeface="Times New Roman"/>
                        <a:ea typeface="Times New Roman"/>
                        <a:cs typeface="Times New Roman"/>
                      </a:endParaRPr>
                    </a:p>
                  </a:txBody>
                  <a:tcPr marL="68580" marR="68580" marT="0" marB="0"/>
                </a:tc>
                <a:tc>
                  <a:txBody>
                    <a:bodyPr/>
                    <a:lstStyle/>
                    <a:p>
                      <a:pPr algn="ctr">
                        <a:spcAft>
                          <a:spcPts val="0"/>
                        </a:spcAft>
                        <a:tabLst>
                          <a:tab pos="457200" algn="l"/>
                        </a:tabLst>
                      </a:pPr>
                      <a:r>
                        <a:rPr lang="ro-RO" sz="900" dirty="0">
                          <a:effectLst/>
                        </a:rPr>
                        <a:t>1687</a:t>
                      </a:r>
                      <a:endParaRPr lang="en-US" sz="1200" dirty="0">
                        <a:effectLst/>
                        <a:latin typeface="Times New Roman"/>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8631897"/>
              </p:ext>
            </p:extLst>
          </p:nvPr>
        </p:nvGraphicFramePr>
        <p:xfrm>
          <a:off x="152401" y="5334000"/>
          <a:ext cx="5086351" cy="457200"/>
        </p:xfrm>
        <a:graphic>
          <a:graphicData uri="http://schemas.openxmlformats.org/drawingml/2006/table">
            <a:tbl>
              <a:tblPr firstRow="1" firstCol="1" lastRow="1" lastCol="1" bandRow="1" bandCol="1">
                <a:tableStyleId>{5C22544A-7EE6-4342-B048-85BDC9FD1C3A}</a:tableStyleId>
              </a:tblPr>
              <a:tblGrid>
                <a:gridCol w="1071695"/>
                <a:gridCol w="1071695"/>
                <a:gridCol w="1071695"/>
                <a:gridCol w="962195"/>
                <a:gridCol w="909071"/>
              </a:tblGrid>
              <a:tr h="0">
                <a:tc rowSpan="2">
                  <a:txBody>
                    <a:bodyPr/>
                    <a:lstStyle/>
                    <a:p>
                      <a:pPr algn="just">
                        <a:spcAft>
                          <a:spcPts val="0"/>
                        </a:spcAft>
                      </a:pPr>
                      <a:r>
                        <a:rPr lang="ro-RO" sz="1000" dirty="0">
                          <a:effectLst/>
                        </a:rPr>
                        <a:t>Specia</a:t>
                      </a:r>
                      <a:endParaRPr lang="en-US" sz="1200" dirty="0">
                        <a:effectLst/>
                      </a:endParaRPr>
                    </a:p>
                    <a:p>
                      <a:pPr algn="r">
                        <a:spcAft>
                          <a:spcPts val="0"/>
                        </a:spcAft>
                      </a:pPr>
                      <a:r>
                        <a:rPr lang="ro-RO" sz="1000" dirty="0">
                          <a:effectLst/>
                        </a:rPr>
                        <a:t>Bazinul</a:t>
                      </a:r>
                      <a:endParaRPr lang="en-US" sz="1200" dirty="0">
                        <a:effectLst/>
                        <a:latin typeface="Times New Roman"/>
                        <a:ea typeface="Times New Roman"/>
                        <a:cs typeface="Times New Roman"/>
                      </a:endParaRPr>
                    </a:p>
                  </a:txBody>
                  <a:tcPr marL="68580" marR="68580" marT="0" marB="0"/>
                </a:tc>
                <a:tc gridSpan="4">
                  <a:txBody>
                    <a:bodyPr/>
                    <a:lstStyle/>
                    <a:p>
                      <a:pPr algn="ctr">
                        <a:spcAft>
                          <a:spcPts val="0"/>
                        </a:spcAft>
                      </a:pPr>
                      <a:r>
                        <a:rPr lang="ro-RO" sz="1000">
                          <a:effectLst/>
                        </a:rPr>
                        <a:t>SGR</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algn="ctr">
                        <a:spcAft>
                          <a:spcPts val="0"/>
                        </a:spcAft>
                      </a:pPr>
                      <a:r>
                        <a:rPr lang="ro-RO" sz="1000">
                          <a:effectLst/>
                        </a:rPr>
                        <a:t>BR</a:t>
                      </a:r>
                      <a:r>
                        <a:rPr lang="ro-RO" sz="1000" baseline="-25000">
                          <a:effectLst/>
                        </a:rPr>
                        <a:t>1</a:t>
                      </a:r>
                      <a:r>
                        <a:rPr lang="ro-RO" sz="1000">
                          <a:effectLst/>
                        </a:rPr>
                        <a:t>N</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a:effectLst/>
                        </a:rPr>
                        <a:t>BR</a:t>
                      </a:r>
                      <a:r>
                        <a:rPr lang="ro-RO" sz="1000" baseline="-25000">
                          <a:effectLst/>
                        </a:rPr>
                        <a:t>2</a:t>
                      </a:r>
                      <a:r>
                        <a:rPr lang="ro-RO" sz="1000">
                          <a:effectLst/>
                        </a:rPr>
                        <a:t> N</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a:effectLst/>
                        </a:rPr>
                        <a:t>BR</a:t>
                      </a:r>
                      <a:r>
                        <a:rPr lang="ro-RO" sz="1000" baseline="-25000">
                          <a:effectLst/>
                        </a:rPr>
                        <a:t>3</a:t>
                      </a:r>
                      <a:r>
                        <a:rPr lang="ro-RO" sz="1000">
                          <a:effectLst/>
                        </a:rPr>
                        <a:t> N</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a:effectLst/>
                        </a:rPr>
                        <a:t>BR</a:t>
                      </a:r>
                      <a:r>
                        <a:rPr lang="ro-RO" sz="1000" baseline="-25000">
                          <a:effectLst/>
                        </a:rPr>
                        <a:t>4</a:t>
                      </a:r>
                      <a:r>
                        <a:rPr lang="ro-RO" sz="1000">
                          <a:effectLst/>
                        </a:rPr>
                        <a:t>N</a:t>
                      </a:r>
                      <a:endParaRPr lang="en-US" sz="1200">
                        <a:effectLst/>
                        <a:latin typeface="Times New Roman"/>
                        <a:ea typeface="Times New Roman"/>
                        <a:cs typeface="Times New Roman"/>
                      </a:endParaRPr>
                    </a:p>
                  </a:txBody>
                  <a:tcPr marL="68580" marR="68580" marT="0" marB="0"/>
                </a:tc>
              </a:tr>
              <a:tr h="0">
                <a:tc>
                  <a:txBody>
                    <a:bodyPr/>
                    <a:lstStyle/>
                    <a:p>
                      <a:pPr algn="just">
                        <a:spcAft>
                          <a:spcPts val="0"/>
                        </a:spcAft>
                      </a:pPr>
                      <a:r>
                        <a:rPr lang="ro-RO" sz="1000">
                          <a:effectLst/>
                        </a:rPr>
                        <a:t>Poliodon 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a:effectLst/>
                        </a:rPr>
                        <a:t>2,77</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a:effectLst/>
                        </a:rPr>
                        <a:t>2,81</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ro-RO" sz="1000" dirty="0">
                          <a:effectLst/>
                        </a:rPr>
                        <a:t>2,66</a:t>
                      </a:r>
                      <a:endParaRPr lang="en-US" sz="1200" dirty="0">
                        <a:effectLst/>
                        <a:latin typeface="Times New Roman"/>
                        <a:ea typeface="Times New Roman"/>
                        <a:cs typeface="Times New Roman"/>
                      </a:endParaRPr>
                    </a:p>
                  </a:txBody>
                  <a:tcPr marL="68580" marR="68580" marT="0" marB="0"/>
                </a:tc>
                <a:tc>
                  <a:txBody>
                    <a:bodyPr/>
                    <a:lstStyle/>
                    <a:p>
                      <a:pPr algn="ctr">
                        <a:spcAft>
                          <a:spcPts val="0"/>
                        </a:spcAft>
                      </a:pPr>
                      <a:r>
                        <a:rPr lang="ro-RO" sz="1000" dirty="0">
                          <a:effectLst/>
                        </a:rPr>
                        <a:t>2,64</a:t>
                      </a:r>
                      <a:endParaRPr lang="en-US" sz="1200" dirty="0">
                        <a:effectLst/>
                        <a:latin typeface="Times New Roman"/>
                        <a:ea typeface="Times New Roman"/>
                        <a:cs typeface="Times New Roman"/>
                      </a:endParaRPr>
                    </a:p>
                  </a:txBody>
                  <a:tcPr marL="68580" marR="68580" marT="0" marB="0"/>
                </a:tc>
              </a:tr>
            </a:tbl>
          </a:graphicData>
        </a:graphic>
      </p:graphicFrame>
      <p:cxnSp>
        <p:nvCxnSpPr>
          <p:cNvPr id="11" name="Straight Connector 10"/>
          <p:cNvCxnSpPr/>
          <p:nvPr/>
        </p:nvCxnSpPr>
        <p:spPr>
          <a:xfrm flipV="1">
            <a:off x="152400" y="5410200"/>
            <a:ext cx="10668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anim calcmode="lin" valueType="num">
                                      <p:cBhvr additive="base">
                                        <p:cTn id="4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080"/>
                                        </p:tgtEl>
                                        <p:attrNameLst>
                                          <p:attrName>style.visibility</p:attrName>
                                        </p:attrNameLst>
                                      </p:cBhvr>
                                      <p:to>
                                        <p:strVal val="visible"/>
                                      </p:to>
                                    </p:set>
                                    <p:anim calcmode="lin" valueType="num">
                                      <p:cBhvr additive="base">
                                        <p:cTn id="59" dur="500" fill="hold"/>
                                        <p:tgtEl>
                                          <p:spTgt spid="3080"/>
                                        </p:tgtEl>
                                        <p:attrNameLst>
                                          <p:attrName>ppt_x</p:attrName>
                                        </p:attrNameLst>
                                      </p:cBhvr>
                                      <p:tavLst>
                                        <p:tav tm="0">
                                          <p:val>
                                            <p:strVal val="#ppt_x"/>
                                          </p:val>
                                        </p:tav>
                                        <p:tav tm="100000">
                                          <p:val>
                                            <p:strVal val="#ppt_x"/>
                                          </p:val>
                                        </p:tav>
                                      </p:tavLst>
                                    </p:anim>
                                    <p:anim calcmode="lin" valueType="num">
                                      <p:cBhvr additive="base">
                                        <p:cTn id="60" dur="500" fill="hold"/>
                                        <p:tgtEl>
                                          <p:spTgt spid="308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75"/>
                                        </p:tgtEl>
                                        <p:attrNameLst>
                                          <p:attrName>style.visibility</p:attrName>
                                        </p:attrNameLst>
                                      </p:cBhvr>
                                      <p:to>
                                        <p:strVal val="visible"/>
                                      </p:to>
                                    </p:set>
                                    <p:anim calcmode="lin" valueType="num">
                                      <p:cBhvr additive="base">
                                        <p:cTn id="67" dur="500" fill="hold"/>
                                        <p:tgtEl>
                                          <p:spTgt spid="3075"/>
                                        </p:tgtEl>
                                        <p:attrNameLst>
                                          <p:attrName>ppt_x</p:attrName>
                                        </p:attrNameLst>
                                      </p:cBhvr>
                                      <p:tavLst>
                                        <p:tav tm="0">
                                          <p:val>
                                            <p:strVal val="#ppt_x"/>
                                          </p:val>
                                        </p:tav>
                                        <p:tav tm="100000">
                                          <p:val>
                                            <p:strVal val="#ppt_x"/>
                                          </p:val>
                                        </p:tav>
                                      </p:tavLst>
                                    </p:anim>
                                    <p:anim calcmode="lin" valueType="num">
                                      <p:cBhvr additive="base">
                                        <p:cTn id="68" dur="500" fill="hold"/>
                                        <p:tgtEl>
                                          <p:spTgt spid="30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rmAutofit fontScale="47500" lnSpcReduction="20000"/>
          </a:bodyPr>
          <a:lstStyle/>
          <a:p>
            <a:r>
              <a:rPr lang="ro-RO" dirty="0"/>
              <a:t>Rezultatele experienţelor de creştere a speciei </a:t>
            </a:r>
            <a:r>
              <a:rPr lang="ro-RO" i="1" dirty="0"/>
              <a:t>Polyodon spathula</a:t>
            </a:r>
            <a:r>
              <a:rPr lang="ro-RO" dirty="0"/>
              <a:t> (Walb. 1792), până la vârsta de 6 luni, au evidenţiat o greutatea  medie înregistrată  cuprinsă între 225 – 315 g/ex</a:t>
            </a:r>
            <a:r>
              <a:rPr lang="ro-RO" dirty="0" smtClean="0"/>
              <a:t>.</a:t>
            </a:r>
            <a:endParaRPr lang="ro-RO" sz="800" dirty="0" smtClean="0"/>
          </a:p>
          <a:p>
            <a:pPr marL="0" indent="0">
              <a:buNone/>
            </a:pPr>
            <a:endParaRPr lang="en-US" dirty="0"/>
          </a:p>
          <a:p>
            <a:r>
              <a:rPr lang="ro-RO" dirty="0"/>
              <a:t>Cele mai bune rezultate, din punct de vedere al producţiei totale, s-au înregistrat în variantele de creștere din bazinele în care densitatea de populare a fost cea mai </a:t>
            </a:r>
            <a:r>
              <a:rPr lang="ro-RO" dirty="0" smtClean="0"/>
              <a:t>mare.</a:t>
            </a:r>
            <a:endParaRPr lang="ro-RO" sz="800" dirty="0" smtClean="0"/>
          </a:p>
          <a:p>
            <a:pPr marL="0" indent="0">
              <a:buNone/>
            </a:pPr>
            <a:endParaRPr lang="en-US" dirty="0"/>
          </a:p>
          <a:p>
            <a:r>
              <a:rPr lang="ro-RO" dirty="0"/>
              <a:t>O condiție esențială a tehnologiei de creştere pentru </a:t>
            </a:r>
            <a:r>
              <a:rPr lang="ro-RO" i="1" dirty="0"/>
              <a:t>Polyodon </a:t>
            </a:r>
            <a:r>
              <a:rPr lang="ro-RO" i="1" dirty="0" smtClean="0"/>
              <a:t>spathula</a:t>
            </a:r>
            <a:r>
              <a:rPr lang="ro-RO" dirty="0" smtClean="0"/>
              <a:t>, la </a:t>
            </a:r>
            <a:r>
              <a:rPr lang="ro-RO" dirty="0"/>
              <a:t>vârste mici, este reprezentată de  pregătirea bazinelor în așa fel încât se se  asigure hrana naturală, pe întreg parcursul sezonului de creştere</a:t>
            </a:r>
            <a:r>
              <a:rPr lang="ro-RO" dirty="0" smtClean="0"/>
              <a:t>.</a:t>
            </a:r>
            <a:endParaRPr lang="ro-RO" sz="800" dirty="0" smtClean="0"/>
          </a:p>
          <a:p>
            <a:pPr marL="0" indent="0">
              <a:buNone/>
            </a:pPr>
            <a:endParaRPr lang="en-US" dirty="0"/>
          </a:p>
          <a:p>
            <a:r>
              <a:rPr lang="ro-RO" dirty="0"/>
              <a:t>În varianta de creștere  în care densitatea fost mai mică s-au realizat greutăţi medii de peste 300 g/ex (310 – 315 g/ex); rezultatul arată că  specia </a:t>
            </a:r>
            <a:r>
              <a:rPr lang="ro-RO" i="1" dirty="0"/>
              <a:t>Polyodon spathula</a:t>
            </a:r>
            <a:r>
              <a:rPr lang="ro-RO" dirty="0"/>
              <a:t> are potenţial de creştere bun pentru această vârstă</a:t>
            </a:r>
            <a:r>
              <a:rPr lang="ro-RO" dirty="0" smtClean="0"/>
              <a:t>.</a:t>
            </a:r>
            <a:endParaRPr lang="ro-RO" sz="800" dirty="0" smtClean="0"/>
          </a:p>
          <a:p>
            <a:pPr marL="0" indent="0">
              <a:buNone/>
            </a:pPr>
            <a:endParaRPr lang="en-US" dirty="0"/>
          </a:p>
          <a:p>
            <a:r>
              <a:rPr lang="ro-RO" dirty="0"/>
              <a:t>Procentul de supravieţuirea s-a situat  în intervalul 71 – 82 %, valori considerate bune în condiţiile creştererii speciei  în bazine de pământ</a:t>
            </a:r>
            <a:r>
              <a:rPr lang="ro-RO" dirty="0" smtClean="0"/>
              <a:t>.</a:t>
            </a:r>
            <a:endParaRPr lang="ro-RO" sz="800" dirty="0" smtClean="0"/>
          </a:p>
          <a:p>
            <a:pPr marL="0" indent="0">
              <a:buNone/>
            </a:pPr>
            <a:endParaRPr lang="en-US" dirty="0"/>
          </a:p>
          <a:p>
            <a:r>
              <a:rPr lang="ro-RO" dirty="0"/>
              <a:t>Ritmul specific de creştere al poliodonului a înregistrat cele mai bune rezultate în varianta în care densitatea a fost mai mică (2,77 – 2,81), însă valorile SGR înregistrate în varianta de densitate mare (2,64 – 2,66</a:t>
            </a:r>
            <a:r>
              <a:rPr lang="ro-RO" dirty="0" smtClean="0"/>
              <a:t>) s-au situat la un nivel apropiat. </a:t>
            </a:r>
            <a:endParaRPr lang="ro-RO" sz="800" dirty="0" smtClean="0"/>
          </a:p>
          <a:p>
            <a:pPr marL="0" indent="0">
              <a:buNone/>
            </a:pPr>
            <a:endParaRPr lang="en-US" dirty="0"/>
          </a:p>
          <a:p>
            <a:r>
              <a:rPr lang="ro-RO" dirty="0"/>
              <a:t>Aceste rezultate arată că pregătirea corespunzătoare a bazinelor înainte de  popularea acestora  şi stimularea eficientă a hranei naturale pe tot parcursul sezonului,  determină obţinerea unor rezultate bune în condiţii de densitate sporită.</a:t>
            </a:r>
            <a:endParaRPr lang="en-US" dirty="0"/>
          </a:p>
        </p:txBody>
      </p:sp>
      <p:sp>
        <p:nvSpPr>
          <p:cNvPr id="4" name="Title 1"/>
          <p:cNvSpPr>
            <a:spLocks noGrp="1"/>
          </p:cNvSpPr>
          <p:nvPr>
            <p:ph type="title"/>
          </p:nvPr>
        </p:nvSpPr>
        <p:spPr>
          <a:xfrm>
            <a:off x="457200" y="0"/>
            <a:ext cx="8229600" cy="1143000"/>
          </a:xfrm>
        </p:spPr>
        <p:txBody>
          <a:bodyPr/>
          <a:lstStyle/>
          <a:p>
            <a:r>
              <a:rPr lang="ro-RO" sz="1800" b="1" dirty="0" smtClean="0"/>
              <a:t>CONCLUZII</a:t>
            </a:r>
            <a:endParaRPr lang="en-US" sz="1800" b="1" dirty="0"/>
          </a:p>
        </p:txBody>
      </p:sp>
    </p:spTree>
    <p:extLst>
      <p:ext uri="{BB962C8B-B14F-4D97-AF65-F5344CB8AC3E}">
        <p14:creationId xmlns:p14="http://schemas.microsoft.com/office/powerpoint/2010/main" val="41039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a:t>ETAPA DE EXECUŢIE NR. IV / </a:t>
            </a:r>
            <a:r>
              <a:rPr lang="ro-RO" sz="2800" b="1" dirty="0" smtClean="0"/>
              <a:t>2013</a:t>
            </a:r>
            <a:br>
              <a:rPr lang="ro-RO" sz="2800" b="1" dirty="0" smtClean="0"/>
            </a:br>
            <a:r>
              <a:rPr lang="ro-RO" sz="1600" b="1" dirty="0" smtClean="0"/>
              <a:t>(20.11.2012 – 30.06.2013)</a:t>
            </a:r>
            <a:endParaRPr lang="en-US" sz="28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ro-RO" b="1" dirty="0"/>
              <a:t>„Experimentarea sistemelor şi tehnologiilor de obţinere a materialului de populare de diferite vârste</a:t>
            </a:r>
            <a:r>
              <a:rPr lang="ro-RO" b="1" dirty="0" smtClean="0"/>
              <a:t>”.</a:t>
            </a:r>
            <a:endParaRPr lang="en-US" b="1" dirty="0"/>
          </a:p>
          <a:p>
            <a:pPr marL="0" indent="0">
              <a:buNone/>
            </a:pPr>
            <a:endParaRPr lang="en-US" sz="3400" b="1" dirty="0" smtClean="0"/>
          </a:p>
          <a:p>
            <a:pPr marL="0" indent="0" algn="just">
              <a:buNone/>
            </a:pPr>
            <a:r>
              <a:rPr lang="ro-RO" b="1" dirty="0" smtClean="0"/>
              <a:t>Activitatea </a:t>
            </a:r>
            <a:r>
              <a:rPr lang="ro-RO" b="1" dirty="0"/>
              <a:t>4.1.</a:t>
            </a:r>
            <a:r>
              <a:rPr lang="ro-RO" dirty="0"/>
              <a:t> Experimentarea sistemelor şi a modelelor tehnologice experimentale de reproducere artificială; determinarea parametrilor tehnologici realizaţi în procesul tehnologic de reproducere artificială.</a:t>
            </a:r>
            <a:endParaRPr lang="en-US" dirty="0"/>
          </a:p>
          <a:p>
            <a:pPr marL="0" indent="0">
              <a:buNone/>
            </a:pPr>
            <a:endParaRPr lang="en-US" sz="2900" b="1" dirty="0" smtClean="0"/>
          </a:p>
          <a:p>
            <a:pPr marL="0" indent="0" algn="just">
              <a:buNone/>
            </a:pPr>
            <a:r>
              <a:rPr lang="ro-RO" b="1" dirty="0" smtClean="0"/>
              <a:t>Activitatea </a:t>
            </a:r>
            <a:r>
              <a:rPr lang="ro-RO" b="1" dirty="0"/>
              <a:t>4.2. </a:t>
            </a:r>
            <a:r>
              <a:rPr lang="ro-RO" dirty="0"/>
              <a:t>Experimentarea tehnicilor şi metodelor de crioconservare a spermei, în vederea gestionării  şi utilizării genofondului şi a menţinerii biodiversităţii</a:t>
            </a:r>
            <a:r>
              <a:rPr lang="ro-RO" dirty="0" smtClean="0"/>
              <a:t>.</a:t>
            </a:r>
            <a:endParaRPr lang="ro-RO" sz="2000" dirty="0" smtClean="0"/>
          </a:p>
          <a:p>
            <a:pPr marL="0" indent="0" algn="just">
              <a:buNone/>
            </a:pPr>
            <a:endParaRPr lang="en-US" sz="2900" dirty="0" smtClean="0"/>
          </a:p>
          <a:p>
            <a:pPr marL="0" indent="0" algn="just">
              <a:buNone/>
            </a:pPr>
            <a:r>
              <a:rPr lang="ro-RO" b="1" dirty="0" smtClean="0"/>
              <a:t>Activitatea </a:t>
            </a:r>
            <a:r>
              <a:rPr lang="ro-RO" b="1" dirty="0"/>
              <a:t>4.3. </a:t>
            </a:r>
            <a:r>
              <a:rPr lang="ro-RO" dirty="0"/>
              <a:t>Experimentrea sistemelor şi a modelelor tehnologice experimentale de creştere până la vârsta de 6 luni; determinarea parametrilor tehnologici realizaţi în procesul tehnologic de creştere.</a:t>
            </a:r>
            <a:endParaRPr lang="en-US" dirty="0"/>
          </a:p>
        </p:txBody>
      </p:sp>
    </p:spTree>
    <p:extLst>
      <p:ext uri="{BB962C8B-B14F-4D97-AF65-F5344CB8AC3E}">
        <p14:creationId xmlns:p14="http://schemas.microsoft.com/office/powerpoint/2010/main" val="3140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800" b="1" dirty="0"/>
              <a:t>Activitatea 4.1.</a:t>
            </a:r>
            <a:r>
              <a:rPr lang="ro-RO" sz="1800" dirty="0"/>
              <a:t> Experimentarea sistemelor şi a modelelor tehnologice experimentale de reproducere artificială; determinarea parametrilor tehnologici realizaţi în procesul tehnologic de reproducere artificială.</a:t>
            </a:r>
            <a:endParaRPr lang="en-US" sz="1800" dirty="0"/>
          </a:p>
        </p:txBody>
      </p:sp>
      <p:sp>
        <p:nvSpPr>
          <p:cNvPr id="3" name="Content Placeholder 2"/>
          <p:cNvSpPr>
            <a:spLocks noGrp="1"/>
          </p:cNvSpPr>
          <p:nvPr>
            <p:ph idx="1"/>
          </p:nvPr>
        </p:nvSpPr>
        <p:spPr>
          <a:xfrm>
            <a:off x="457200" y="1371600"/>
            <a:ext cx="8229600" cy="4525963"/>
          </a:xfrm>
        </p:spPr>
        <p:txBody>
          <a:bodyPr>
            <a:noAutofit/>
          </a:bodyPr>
          <a:lstStyle/>
          <a:p>
            <a:pPr marL="0" indent="0">
              <a:buNone/>
            </a:pPr>
            <a:r>
              <a:rPr lang="ro-RO" sz="1250" dirty="0"/>
              <a:t>Protocolul de lucru pentru realizarea reproducerii artificiale a speciei </a:t>
            </a:r>
            <a:r>
              <a:rPr lang="ro-RO" sz="1250" i="1" dirty="0"/>
              <a:t>Polyodon spathula </a:t>
            </a:r>
            <a:r>
              <a:rPr lang="ro-RO" sz="1250" dirty="0"/>
              <a:t>în anul 2013, a constat în desășurarea următoarelor activități :</a:t>
            </a:r>
            <a:endParaRPr lang="en-US" sz="1250" dirty="0"/>
          </a:p>
          <a:p>
            <a:pPr marL="0" indent="0">
              <a:buNone/>
            </a:pPr>
            <a:r>
              <a:rPr lang="ro-RO" sz="1250" dirty="0"/>
              <a:t>-	pregătirea şi verificarea instalaţiilor din staţia de incubaţie;</a:t>
            </a:r>
            <a:endParaRPr lang="en-US" sz="1250" dirty="0"/>
          </a:p>
          <a:p>
            <a:pPr marL="0" indent="0">
              <a:buNone/>
            </a:pPr>
            <a:r>
              <a:rPr lang="ro-RO" sz="1250" dirty="0"/>
              <a:t>-	selectarea reproducătorilor masculi şi femele şi efectuarea măsurătorilor specifice;</a:t>
            </a:r>
            <a:endParaRPr lang="en-US" sz="1250" dirty="0"/>
          </a:p>
          <a:p>
            <a:pPr marL="0" indent="0">
              <a:buNone/>
            </a:pPr>
            <a:r>
              <a:rPr lang="ro-RO" sz="1250" dirty="0"/>
              <a:t>-	determinarea coeficientului de polarizare al icrelor ;</a:t>
            </a:r>
            <a:endParaRPr lang="en-US" sz="1250" dirty="0"/>
          </a:p>
          <a:p>
            <a:pPr>
              <a:buFontTx/>
              <a:buChar char="-"/>
            </a:pPr>
            <a:r>
              <a:rPr lang="en-US" sz="1250" dirty="0" smtClean="0"/>
              <a:t>               </a:t>
            </a:r>
            <a:r>
              <a:rPr lang="ro-RO" sz="1250" dirty="0" smtClean="0"/>
              <a:t>parcarea </a:t>
            </a:r>
            <a:r>
              <a:rPr lang="ro-RO" sz="1250" dirty="0"/>
              <a:t>reproducătorilor separat pe sexe, în bazinele de prelată special pregatite,  si instalate în staţia </a:t>
            </a:r>
            <a:r>
              <a:rPr lang="ro-RO" sz="1250" dirty="0" smtClean="0"/>
              <a:t>de</a:t>
            </a:r>
            <a:endParaRPr lang="en-US" sz="1250" dirty="0" smtClean="0"/>
          </a:p>
          <a:p>
            <a:pPr marL="0" indent="0">
              <a:buNone/>
            </a:pPr>
            <a:r>
              <a:rPr lang="en-US" sz="1250" dirty="0"/>
              <a:t> </a:t>
            </a:r>
            <a:r>
              <a:rPr lang="en-US" sz="1250" dirty="0" smtClean="0"/>
              <a:t>                       </a:t>
            </a:r>
            <a:r>
              <a:rPr lang="ro-RO" sz="1250" dirty="0" smtClean="0"/>
              <a:t>reproducere </a:t>
            </a:r>
            <a:r>
              <a:rPr lang="ro-RO" sz="1250" dirty="0"/>
              <a:t>artificială;</a:t>
            </a:r>
            <a:endParaRPr lang="en-US" sz="1250" dirty="0"/>
          </a:p>
          <a:p>
            <a:pPr marL="0" indent="0">
              <a:buNone/>
            </a:pPr>
            <a:r>
              <a:rPr lang="ro-RO" sz="1250" dirty="0"/>
              <a:t>-	stabilirea dozelor de hormon, în vederea stimulării corespunzătoare a reproducătorilor;</a:t>
            </a:r>
            <a:endParaRPr lang="en-US" sz="1250" dirty="0"/>
          </a:p>
          <a:p>
            <a:pPr marL="0" indent="0">
              <a:buNone/>
            </a:pPr>
            <a:r>
              <a:rPr lang="ro-RO" sz="1250" dirty="0"/>
              <a:t>-	administrarea tratamentului hormonal;</a:t>
            </a:r>
            <a:endParaRPr lang="en-US" sz="1250" dirty="0"/>
          </a:p>
          <a:p>
            <a:pPr marL="0" indent="0">
              <a:buNone/>
            </a:pPr>
            <a:r>
              <a:rPr lang="ro-RO" sz="1250" dirty="0"/>
              <a:t>-	recoltarea produselor seminale;</a:t>
            </a:r>
            <a:endParaRPr lang="en-US" sz="1250" dirty="0"/>
          </a:p>
          <a:p>
            <a:pPr marL="0" indent="0">
              <a:buNone/>
            </a:pPr>
            <a:r>
              <a:rPr lang="ro-RO" sz="1250" dirty="0"/>
              <a:t>-	fecundarea;</a:t>
            </a:r>
            <a:endParaRPr lang="en-US" sz="1250" dirty="0"/>
          </a:p>
          <a:p>
            <a:pPr marL="0" indent="0">
              <a:buNone/>
            </a:pPr>
            <a:r>
              <a:rPr lang="ro-RO" sz="1250" dirty="0"/>
              <a:t>-	descleierea icrelor fecundate;</a:t>
            </a:r>
            <a:endParaRPr lang="en-US" sz="1250" dirty="0"/>
          </a:p>
          <a:p>
            <a:pPr marL="0" indent="0">
              <a:buNone/>
            </a:pPr>
            <a:r>
              <a:rPr lang="ro-RO" sz="1250" dirty="0"/>
              <a:t>-	incubarea icrelor în incubatoare speciale;</a:t>
            </a:r>
            <a:endParaRPr lang="en-US" sz="1250" dirty="0"/>
          </a:p>
          <a:p>
            <a:pPr marL="0" indent="0">
              <a:buNone/>
            </a:pPr>
            <a:r>
              <a:rPr lang="ro-RO" sz="1250" dirty="0"/>
              <a:t>-	efectuarea tratamentelor anti fungice şi antibacteriene a icrelor fecundate;</a:t>
            </a:r>
            <a:endParaRPr lang="en-US" sz="1250" dirty="0"/>
          </a:p>
          <a:p>
            <a:pPr marL="0" indent="0">
              <a:buNone/>
            </a:pPr>
            <a:r>
              <a:rPr lang="ro-RO" sz="1250" dirty="0"/>
              <a:t>-	prelevarea şi numărarea larvelor eclozate şi popularea lor în modulul pentru parcarea larvelor;</a:t>
            </a:r>
            <a:endParaRPr lang="en-US" sz="1250" dirty="0"/>
          </a:p>
          <a:p>
            <a:pPr>
              <a:buFontTx/>
              <a:buChar char="-"/>
            </a:pPr>
            <a:r>
              <a:rPr lang="en-US" sz="1250" dirty="0" smtClean="0"/>
              <a:t>                </a:t>
            </a:r>
            <a:r>
              <a:rPr lang="ro-RO" sz="1250" dirty="0" smtClean="0"/>
              <a:t>evaluarea </a:t>
            </a:r>
            <a:r>
              <a:rPr lang="ro-RO" sz="1250" dirty="0"/>
              <a:t>rezultatelor obţinute la finalul procesului de reproducere artificială</a:t>
            </a:r>
            <a:r>
              <a:rPr lang="ro-RO" sz="1250" dirty="0" smtClean="0"/>
              <a:t>.</a:t>
            </a:r>
            <a:endParaRPr lang="en-US" sz="1250" dirty="0" smtClean="0"/>
          </a:p>
          <a:p>
            <a:pPr marL="0" indent="0">
              <a:buNone/>
            </a:pPr>
            <a:endParaRPr lang="en-US" sz="1000" dirty="0" smtClean="0"/>
          </a:p>
          <a:p>
            <a:pPr marL="0" indent="0">
              <a:buNone/>
            </a:pPr>
            <a:r>
              <a:rPr lang="ro-RO" sz="1250" dirty="0" smtClean="0"/>
              <a:t>Parametrii </a:t>
            </a:r>
            <a:r>
              <a:rPr lang="ro-RO" sz="1250" dirty="0"/>
              <a:t>tehnologici realizaţi în procesul tehnologic de reproducere artificială: </a:t>
            </a:r>
            <a:endParaRPr lang="en-US" sz="1250" dirty="0" smtClean="0"/>
          </a:p>
          <a:p>
            <a:pPr marL="0" indent="0">
              <a:buNone/>
            </a:pPr>
            <a:r>
              <a:rPr lang="ro-RO" sz="1250" dirty="0" smtClean="0"/>
              <a:t>-</a:t>
            </a:r>
            <a:r>
              <a:rPr lang="ro-RO" sz="1250" dirty="0"/>
              <a:t>	procent de maturare al femelelor 80 – 90 %; </a:t>
            </a:r>
            <a:endParaRPr lang="en-US" sz="1250" dirty="0"/>
          </a:p>
          <a:p>
            <a:pPr marL="0" indent="0">
              <a:buNone/>
            </a:pPr>
            <a:r>
              <a:rPr lang="ro-RO" sz="1250" dirty="0"/>
              <a:t>-	cantitatea de icre / kg femelă matură 100 – 150 g/kg;</a:t>
            </a:r>
            <a:endParaRPr lang="en-US" sz="1250" dirty="0"/>
          </a:p>
          <a:p>
            <a:pPr marL="0" indent="0">
              <a:buNone/>
            </a:pPr>
            <a:r>
              <a:rPr lang="ro-RO" sz="1250" dirty="0"/>
              <a:t>-	procent de fecundare 90 %; </a:t>
            </a:r>
            <a:endParaRPr lang="en-US" sz="1250" dirty="0"/>
          </a:p>
          <a:p>
            <a:pPr marL="0" indent="0">
              <a:buNone/>
            </a:pPr>
            <a:r>
              <a:rPr lang="ro-RO" sz="1250" dirty="0"/>
              <a:t>-	procent de eclozare 70 %; </a:t>
            </a:r>
            <a:endParaRPr lang="en-US" sz="1250" dirty="0"/>
          </a:p>
          <a:p>
            <a:pPr marL="0" indent="0">
              <a:buNone/>
            </a:pPr>
            <a:r>
              <a:rPr lang="ro-RO" sz="1250" dirty="0"/>
              <a:t>-	număr larve obţinute / kg femelă 7500 – 12000.</a:t>
            </a:r>
            <a:endParaRPr lang="en-US" sz="1250" dirty="0"/>
          </a:p>
        </p:txBody>
      </p:sp>
    </p:spTree>
    <p:extLst>
      <p:ext uri="{BB962C8B-B14F-4D97-AF65-F5344CB8AC3E}">
        <p14:creationId xmlns:p14="http://schemas.microsoft.com/office/powerpoint/2010/main" val="33870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additive="base">
                                        <p:cTn id="12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xEl>
                                              <p:pRg st="21" end="21"/>
                                            </p:txEl>
                                          </p:spTgt>
                                        </p:tgtEl>
                                        <p:attrNameLst>
                                          <p:attrName>style.visibility</p:attrName>
                                        </p:attrNameLst>
                                      </p:cBhvr>
                                      <p:to>
                                        <p:strVal val="visible"/>
                                      </p:to>
                                    </p:set>
                                    <p:anim calcmode="lin" valueType="num">
                                      <p:cBhvr additive="base">
                                        <p:cTn id="13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1800" b="1" dirty="0" smtClean="0"/>
              <a:t>RE</a:t>
            </a:r>
            <a:r>
              <a:rPr lang="ro-RO" sz="1800" b="1" dirty="0" smtClean="0"/>
              <a:t>ZULTATE OBŢINUTE</a:t>
            </a:r>
            <a:endParaRPr lang="en-US" sz="1800" b="1" dirty="0"/>
          </a:p>
        </p:txBody>
      </p:sp>
      <p:sp>
        <p:nvSpPr>
          <p:cNvPr id="3" name="Content Placeholder 2"/>
          <p:cNvSpPr>
            <a:spLocks noGrp="1"/>
          </p:cNvSpPr>
          <p:nvPr>
            <p:ph idx="1"/>
          </p:nvPr>
        </p:nvSpPr>
        <p:spPr>
          <a:xfrm>
            <a:off x="381000" y="2332037"/>
            <a:ext cx="8229600" cy="4525963"/>
          </a:xfrm>
        </p:spPr>
        <p:txBody>
          <a:bodyPr>
            <a:normAutofit/>
          </a:bodyPr>
          <a:lstStyle/>
          <a:p>
            <a:pPr marL="0" indent="0" algn="just">
              <a:buNone/>
            </a:pPr>
            <a:endParaRPr lang="ro-RO" sz="1200" dirty="0" smtClean="0"/>
          </a:p>
          <a:p>
            <a:pPr marL="0" indent="0" algn="just">
              <a:buNone/>
            </a:pPr>
            <a:endParaRPr lang="ro-RO" sz="1000" dirty="0"/>
          </a:p>
          <a:p>
            <a:pPr marL="0" indent="0" algn="just">
              <a:buNone/>
            </a:pPr>
            <a:r>
              <a:rPr lang="ro-RO" sz="1300" dirty="0" smtClean="0"/>
              <a:t>Tehnologie optimizată </a:t>
            </a:r>
            <a:r>
              <a:rPr lang="ro-RO" sz="1300" dirty="0"/>
              <a:t>de </a:t>
            </a:r>
            <a:r>
              <a:rPr lang="ro-RO" sz="1300" dirty="0" smtClean="0"/>
              <a:t>reproducere </a:t>
            </a:r>
            <a:r>
              <a:rPr lang="ro-RO" sz="1300" dirty="0"/>
              <a:t>a speciei </a:t>
            </a:r>
            <a:r>
              <a:rPr lang="ro-RO" sz="1300" i="1" dirty="0"/>
              <a:t>P. </a:t>
            </a:r>
            <a:r>
              <a:rPr lang="ro-RO" sz="1300" i="1" dirty="0" smtClean="0"/>
              <a:t>spathula</a:t>
            </a:r>
            <a:r>
              <a:rPr lang="ro-RO" sz="1300" dirty="0" smtClean="0"/>
              <a:t>; Parametrii </a:t>
            </a:r>
            <a:r>
              <a:rPr lang="ro-RO" sz="1300" dirty="0"/>
              <a:t>tehnologici realizaţi în procesul tehnologic </a:t>
            </a:r>
            <a:r>
              <a:rPr lang="ro-RO" sz="1300" dirty="0" smtClean="0"/>
              <a:t>de</a:t>
            </a:r>
          </a:p>
          <a:p>
            <a:pPr marL="0" indent="0" algn="just">
              <a:buNone/>
            </a:pPr>
            <a:r>
              <a:rPr lang="ro-RO" sz="1300" dirty="0" smtClean="0"/>
              <a:t>reproducere </a:t>
            </a:r>
            <a:r>
              <a:rPr lang="ro-RO" sz="1300" dirty="0"/>
              <a:t>artificială</a:t>
            </a:r>
            <a:r>
              <a:rPr lang="ro-RO" sz="1300" dirty="0" smtClean="0"/>
              <a:t>:</a:t>
            </a:r>
            <a:endParaRPr lang="en-US" sz="1300" dirty="0" smtClean="0"/>
          </a:p>
          <a:p>
            <a:pPr marL="0" indent="0" algn="just">
              <a:buNone/>
            </a:pPr>
            <a:r>
              <a:rPr lang="ro-RO" sz="1300" dirty="0" smtClean="0"/>
              <a:t>-   procent de maturare al femelelor 80 – 90 %; </a:t>
            </a:r>
            <a:endParaRPr lang="en-US" sz="1300" dirty="0" smtClean="0"/>
          </a:p>
          <a:p>
            <a:pPr marL="0" indent="0" algn="just">
              <a:buNone/>
            </a:pPr>
            <a:r>
              <a:rPr lang="ro-RO" sz="1300" dirty="0" smtClean="0"/>
              <a:t>-   cantitatea </a:t>
            </a:r>
            <a:r>
              <a:rPr lang="ro-RO" sz="1300" dirty="0"/>
              <a:t>de icre / kg femelă matură 100 – 150 g/kg;</a:t>
            </a:r>
            <a:endParaRPr lang="en-US" sz="1300" dirty="0"/>
          </a:p>
          <a:p>
            <a:pPr marL="0" indent="0" algn="just">
              <a:buNone/>
            </a:pPr>
            <a:r>
              <a:rPr lang="ro-RO" sz="1300" dirty="0" smtClean="0"/>
              <a:t>-   procent </a:t>
            </a:r>
            <a:r>
              <a:rPr lang="ro-RO" sz="1300" dirty="0"/>
              <a:t>de fecundare 90 %; </a:t>
            </a:r>
            <a:endParaRPr lang="en-US" sz="1300" dirty="0"/>
          </a:p>
          <a:p>
            <a:pPr marL="0" indent="0" algn="just">
              <a:buNone/>
            </a:pPr>
            <a:r>
              <a:rPr lang="ro-RO" sz="1300" dirty="0" smtClean="0"/>
              <a:t>-   procent </a:t>
            </a:r>
            <a:r>
              <a:rPr lang="ro-RO" sz="1300" dirty="0"/>
              <a:t>de eclozare 70 %; </a:t>
            </a:r>
            <a:endParaRPr lang="en-US" sz="1300" dirty="0"/>
          </a:p>
          <a:p>
            <a:pPr marL="0" indent="0" algn="just">
              <a:buNone/>
            </a:pPr>
            <a:r>
              <a:rPr lang="ro-RO" sz="1300" dirty="0" smtClean="0"/>
              <a:t>-   număr </a:t>
            </a:r>
            <a:r>
              <a:rPr lang="ro-RO" sz="1300" dirty="0"/>
              <a:t>larve obţinute / kg femelă 7500 – </a:t>
            </a:r>
            <a:r>
              <a:rPr lang="ro-RO" sz="1300" dirty="0" smtClean="0"/>
              <a:t>12000.</a:t>
            </a:r>
          </a:p>
          <a:p>
            <a:pPr marL="0" indent="0" algn="ctr">
              <a:buNone/>
            </a:pPr>
            <a:endParaRPr lang="ro-RO" sz="800" dirty="0" smtClean="0"/>
          </a:p>
          <a:p>
            <a:pPr marL="0" indent="0" algn="ctr">
              <a:buNone/>
            </a:pPr>
            <a:r>
              <a:rPr lang="ro-RO" sz="1300" dirty="0" smtClean="0"/>
              <a:t>Rezultatele experimentelor de reproducere artificială</a:t>
            </a:r>
            <a:endParaRPr lang="en-US" sz="13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272139"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0"/>
            <a:ext cx="2546837"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25" y="914400"/>
            <a:ext cx="29241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47152146"/>
              </p:ext>
            </p:extLst>
          </p:nvPr>
        </p:nvGraphicFramePr>
        <p:xfrm>
          <a:off x="76200" y="4876800"/>
          <a:ext cx="9023839" cy="1776251"/>
        </p:xfrm>
        <a:graphic>
          <a:graphicData uri="http://schemas.openxmlformats.org/drawingml/2006/table">
            <a:tbl>
              <a:tblPr firstRow="1" firstCol="1" lastRow="1" lastCol="1" bandRow="1" bandCol="1">
                <a:tableStyleId>{5C22544A-7EE6-4342-B048-85BDC9FD1C3A}</a:tableStyleId>
              </a:tblPr>
              <a:tblGrid>
                <a:gridCol w="396876"/>
                <a:gridCol w="338798"/>
                <a:gridCol w="338798"/>
                <a:gridCol w="338798"/>
                <a:gridCol w="491730"/>
                <a:gridCol w="304800"/>
                <a:gridCol w="381000"/>
                <a:gridCol w="685800"/>
                <a:gridCol w="685800"/>
                <a:gridCol w="629111"/>
                <a:gridCol w="437689"/>
                <a:gridCol w="381000"/>
                <a:gridCol w="685800"/>
                <a:gridCol w="533400"/>
                <a:gridCol w="762000"/>
                <a:gridCol w="533400"/>
                <a:gridCol w="615043"/>
                <a:gridCol w="483996"/>
              </a:tblGrid>
              <a:tr h="141713">
                <a:tc rowSpan="3">
                  <a:txBody>
                    <a:bodyPr/>
                    <a:lstStyle/>
                    <a:p>
                      <a:pPr algn="ctr">
                        <a:spcAft>
                          <a:spcPts val="0"/>
                        </a:spcAft>
                      </a:pPr>
                      <a:r>
                        <a:rPr lang="ro-RO" sz="900">
                          <a:effectLst/>
                        </a:rPr>
                        <a:t>Lotul</a:t>
                      </a:r>
                      <a:endParaRPr lang="en-US" sz="1100">
                        <a:effectLst/>
                        <a:latin typeface="Times New Roman"/>
                        <a:ea typeface="Times New Roman"/>
                        <a:cs typeface="Times New Roman"/>
                      </a:endParaRPr>
                    </a:p>
                  </a:txBody>
                  <a:tcPr marL="61466" marR="61466" marT="0" marB="0"/>
                </a:tc>
                <a:tc gridSpan="5">
                  <a:txBody>
                    <a:bodyPr/>
                    <a:lstStyle/>
                    <a:p>
                      <a:pPr algn="ctr">
                        <a:spcAft>
                          <a:spcPts val="0"/>
                        </a:spcAft>
                      </a:pPr>
                      <a:r>
                        <a:rPr lang="ro-RO" sz="900" dirty="0">
                          <a:effectLst/>
                        </a:rPr>
                        <a:t>Femele</a:t>
                      </a:r>
                      <a:endParaRPr lang="en-US" sz="1100" dirty="0">
                        <a:effectLst/>
                        <a:latin typeface="Times New Roman"/>
                        <a:ea typeface="Times New Roman"/>
                        <a:cs typeface="Times New Roman"/>
                      </a:endParaRPr>
                    </a:p>
                  </a:txBody>
                  <a:tcPr marL="61466" marR="6146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spcAft>
                          <a:spcPts val="0"/>
                        </a:spcAft>
                      </a:pPr>
                      <a:r>
                        <a:rPr lang="ro-RO" sz="900" dirty="0">
                          <a:effectLst/>
                        </a:rPr>
                        <a:t>Icre obţinute</a:t>
                      </a:r>
                      <a:endParaRPr lang="en-US" sz="1100" dirty="0">
                        <a:effectLst/>
                        <a:latin typeface="Times New Roman"/>
                        <a:ea typeface="Times New Roman"/>
                        <a:cs typeface="Times New Roman"/>
                      </a:endParaRPr>
                    </a:p>
                  </a:txBody>
                  <a:tcPr marL="61466" marR="6146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spcAft>
                          <a:spcPts val="0"/>
                        </a:spcAft>
                      </a:pPr>
                      <a:r>
                        <a:rPr lang="ro-RO" sz="900">
                          <a:effectLst/>
                        </a:rPr>
                        <a:t>Fecundare</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gridSpan="2">
                  <a:txBody>
                    <a:bodyPr/>
                    <a:lstStyle/>
                    <a:p>
                      <a:pPr algn="ctr">
                        <a:spcAft>
                          <a:spcPts val="0"/>
                        </a:spcAft>
                      </a:pPr>
                      <a:r>
                        <a:rPr lang="ro-RO" sz="900" dirty="0">
                          <a:effectLst/>
                        </a:rPr>
                        <a:t>Eclozare</a:t>
                      </a:r>
                      <a:endParaRPr lang="en-US" sz="1100" dirty="0">
                        <a:effectLst/>
                        <a:latin typeface="Times New Roman"/>
                        <a:ea typeface="Times New Roman"/>
                        <a:cs typeface="Times New Roman"/>
                      </a:endParaRPr>
                    </a:p>
                  </a:txBody>
                  <a:tcPr marL="61466" marR="61466" marT="0" marB="0"/>
                </a:tc>
                <a:tc hMerge="1">
                  <a:txBody>
                    <a:bodyPr/>
                    <a:lstStyle/>
                    <a:p>
                      <a:endParaRPr lang="en-US"/>
                    </a:p>
                  </a:txBody>
                  <a:tcPr/>
                </a:tc>
                <a:tc gridSpan="2">
                  <a:txBody>
                    <a:bodyPr/>
                    <a:lstStyle/>
                    <a:p>
                      <a:pPr algn="ctr">
                        <a:spcAft>
                          <a:spcPts val="0"/>
                        </a:spcAft>
                      </a:pPr>
                      <a:r>
                        <a:rPr lang="ro-RO" sz="900" dirty="0">
                          <a:effectLst/>
                        </a:rPr>
                        <a:t>Larve 5-6 zile</a:t>
                      </a:r>
                      <a:endParaRPr lang="en-US" sz="1100" dirty="0">
                        <a:effectLst/>
                        <a:latin typeface="Times New Roman"/>
                        <a:ea typeface="Times New Roman"/>
                        <a:cs typeface="Times New Roman"/>
                      </a:endParaRPr>
                    </a:p>
                  </a:txBody>
                  <a:tcPr marL="61466" marR="61466" marT="0" marB="0"/>
                </a:tc>
                <a:tc hMerge="1">
                  <a:txBody>
                    <a:bodyPr/>
                    <a:lstStyle/>
                    <a:p>
                      <a:endParaRPr lang="en-US"/>
                    </a:p>
                  </a:txBody>
                  <a:tcPr/>
                </a:tc>
                <a:tc rowSpan="3">
                  <a:txBody>
                    <a:bodyPr/>
                    <a:lstStyle/>
                    <a:p>
                      <a:pPr algn="ctr">
                        <a:spcAft>
                          <a:spcPts val="0"/>
                        </a:spcAft>
                      </a:pPr>
                      <a:r>
                        <a:rPr lang="ro-RO" sz="900" dirty="0">
                          <a:effectLst/>
                        </a:rPr>
                        <a:t>% supravieţuire larve 5-6 zile</a:t>
                      </a:r>
                      <a:endParaRPr lang="en-US" sz="1100" dirty="0">
                        <a:effectLst/>
                        <a:latin typeface="Times New Roman"/>
                        <a:ea typeface="Times New Roman"/>
                        <a:cs typeface="Times New Roman"/>
                      </a:endParaRPr>
                    </a:p>
                  </a:txBody>
                  <a:tcPr marL="61466" marR="61466" marT="0" marB="0"/>
                </a:tc>
              </a:tr>
              <a:tr h="136591">
                <a:tc vMerge="1">
                  <a:txBody>
                    <a:bodyPr/>
                    <a:lstStyle/>
                    <a:p>
                      <a:endParaRPr lang="en-US"/>
                    </a:p>
                  </a:txBody>
                  <a:tcPr/>
                </a:tc>
                <a:tc gridSpan="2">
                  <a:txBody>
                    <a:bodyPr/>
                    <a:lstStyle/>
                    <a:p>
                      <a:pPr algn="ctr">
                        <a:spcAft>
                          <a:spcPts val="0"/>
                        </a:spcAft>
                      </a:pPr>
                      <a:r>
                        <a:rPr lang="ro-RO" sz="900">
                          <a:effectLst/>
                        </a:rPr>
                        <a:t>Stimulate</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gridSpan="2">
                  <a:txBody>
                    <a:bodyPr/>
                    <a:lstStyle/>
                    <a:p>
                      <a:pPr algn="ctr">
                        <a:spcAft>
                          <a:spcPts val="0"/>
                        </a:spcAft>
                      </a:pPr>
                      <a:r>
                        <a:rPr lang="ro-RO" sz="900">
                          <a:effectLst/>
                        </a:rPr>
                        <a:t>Maturate</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rowSpan="2">
                  <a:txBody>
                    <a:bodyPr/>
                    <a:lstStyle/>
                    <a:p>
                      <a:pPr algn="ctr">
                        <a:spcAft>
                          <a:spcPts val="0"/>
                        </a:spcAft>
                      </a:pPr>
                      <a:r>
                        <a:rPr lang="ro-RO" sz="900">
                          <a:effectLst/>
                        </a:rPr>
                        <a:t>%</a:t>
                      </a:r>
                      <a:endParaRPr lang="en-US" sz="1100">
                        <a:effectLst/>
                        <a:latin typeface="Times New Roman"/>
                        <a:ea typeface="Times New Roman"/>
                        <a:cs typeface="Times New Roman"/>
                      </a:endParaRPr>
                    </a:p>
                  </a:txBody>
                  <a:tcPr marL="61466" marR="61466" marT="0" marB="0"/>
                </a:tc>
                <a:tc rowSpan="2">
                  <a:txBody>
                    <a:bodyPr/>
                    <a:lstStyle/>
                    <a:p>
                      <a:pPr algn="ctr">
                        <a:spcAft>
                          <a:spcPts val="0"/>
                        </a:spcAft>
                      </a:pPr>
                      <a:r>
                        <a:rPr lang="ro-RO" sz="900">
                          <a:effectLst/>
                        </a:rPr>
                        <a:t>Total (kg)</a:t>
                      </a:r>
                      <a:endParaRPr lang="en-US" sz="1100">
                        <a:effectLst/>
                        <a:latin typeface="Times New Roman"/>
                        <a:ea typeface="Times New Roman"/>
                        <a:cs typeface="Times New Roman"/>
                      </a:endParaRPr>
                    </a:p>
                  </a:txBody>
                  <a:tcPr marL="61466" marR="61466" marT="0" marB="0"/>
                </a:tc>
                <a:tc gridSpan="2">
                  <a:txBody>
                    <a:bodyPr/>
                    <a:lstStyle/>
                    <a:p>
                      <a:pPr algn="ctr">
                        <a:spcAft>
                          <a:spcPts val="0"/>
                        </a:spcAft>
                      </a:pPr>
                      <a:r>
                        <a:rPr lang="ro-RO" sz="900">
                          <a:effectLst/>
                        </a:rPr>
                        <a:t>g</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gridSpan="2">
                  <a:txBody>
                    <a:bodyPr/>
                    <a:lstStyle/>
                    <a:p>
                      <a:pPr algn="ctr">
                        <a:spcAft>
                          <a:spcPts val="0"/>
                        </a:spcAft>
                      </a:pPr>
                      <a:r>
                        <a:rPr lang="ro-RO" sz="900">
                          <a:effectLst/>
                        </a:rPr>
                        <a:t>Nr. icre</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rowSpan="2">
                  <a:txBody>
                    <a:bodyPr/>
                    <a:lstStyle/>
                    <a:p>
                      <a:pPr algn="ctr">
                        <a:spcAft>
                          <a:spcPts val="0"/>
                        </a:spcAft>
                      </a:pPr>
                      <a:r>
                        <a:rPr lang="ro-RO" sz="900">
                          <a:effectLst/>
                        </a:rPr>
                        <a:t>%</a:t>
                      </a:r>
                      <a:endParaRPr lang="en-US" sz="1100">
                        <a:effectLst/>
                        <a:latin typeface="Times New Roman"/>
                        <a:ea typeface="Times New Roman"/>
                        <a:cs typeface="Times New Roman"/>
                      </a:endParaRPr>
                    </a:p>
                  </a:txBody>
                  <a:tcPr marL="61466" marR="61466" marT="0" marB="0"/>
                </a:tc>
                <a:tc rowSpan="2">
                  <a:txBody>
                    <a:bodyPr/>
                    <a:lstStyle/>
                    <a:p>
                      <a:pPr algn="ctr">
                        <a:spcAft>
                          <a:spcPts val="0"/>
                        </a:spcAft>
                      </a:pPr>
                      <a:r>
                        <a:rPr lang="ro-RO" sz="900">
                          <a:effectLst/>
                        </a:rPr>
                        <a:t>Icre fecundate</a:t>
                      </a:r>
                      <a:endParaRPr lang="en-US" sz="1100">
                        <a:effectLst/>
                      </a:endParaRPr>
                    </a:p>
                    <a:p>
                      <a:pPr algn="ctr">
                        <a:spcAft>
                          <a:spcPts val="0"/>
                        </a:spcAft>
                      </a:pPr>
                      <a:r>
                        <a:rPr lang="ro-RO" sz="900">
                          <a:effectLst/>
                        </a:rPr>
                        <a:t>(mii)</a:t>
                      </a:r>
                      <a:endParaRPr lang="en-US" sz="1100">
                        <a:effectLst/>
                        <a:latin typeface="Times New Roman"/>
                        <a:ea typeface="Times New Roman"/>
                        <a:cs typeface="Times New Roman"/>
                      </a:endParaRPr>
                    </a:p>
                  </a:txBody>
                  <a:tcPr marL="61466" marR="61466" marT="0" marB="0"/>
                </a:tc>
                <a:tc rowSpan="2">
                  <a:txBody>
                    <a:bodyPr/>
                    <a:lstStyle/>
                    <a:p>
                      <a:pPr algn="ctr">
                        <a:spcAft>
                          <a:spcPts val="0"/>
                        </a:spcAft>
                      </a:pPr>
                      <a:r>
                        <a:rPr lang="ro-RO" sz="900">
                          <a:effectLst/>
                        </a:rPr>
                        <a:t>%</a:t>
                      </a:r>
                      <a:endParaRPr lang="en-US" sz="1100">
                        <a:effectLst/>
                        <a:latin typeface="Times New Roman"/>
                        <a:ea typeface="Times New Roman"/>
                        <a:cs typeface="Times New Roman"/>
                      </a:endParaRPr>
                    </a:p>
                  </a:txBody>
                  <a:tcPr marL="61466" marR="61466" marT="0" marB="0"/>
                </a:tc>
                <a:tc rowSpan="2">
                  <a:txBody>
                    <a:bodyPr/>
                    <a:lstStyle/>
                    <a:p>
                      <a:pPr algn="ctr">
                        <a:spcAft>
                          <a:spcPts val="0"/>
                        </a:spcAft>
                      </a:pPr>
                      <a:r>
                        <a:rPr lang="ro-RO" sz="900">
                          <a:effectLst/>
                        </a:rPr>
                        <a:t>Larve eclozate   (mii)</a:t>
                      </a:r>
                      <a:endParaRPr lang="en-US" sz="1100">
                        <a:effectLst/>
                        <a:latin typeface="Times New Roman"/>
                        <a:ea typeface="Times New Roman"/>
                        <a:cs typeface="Times New Roman"/>
                      </a:endParaRPr>
                    </a:p>
                  </a:txBody>
                  <a:tcPr marL="61466" marR="61466" marT="0" marB="0"/>
                </a:tc>
                <a:tc gridSpan="2">
                  <a:txBody>
                    <a:bodyPr/>
                    <a:lstStyle/>
                    <a:p>
                      <a:pPr algn="ctr">
                        <a:spcAft>
                          <a:spcPts val="0"/>
                        </a:spcAft>
                      </a:pPr>
                      <a:r>
                        <a:rPr lang="ro-RO" sz="900">
                          <a:effectLst/>
                        </a:rPr>
                        <a:t>Nr. larve</a:t>
                      </a:r>
                      <a:endParaRPr lang="en-US" sz="1100">
                        <a:effectLst/>
                        <a:latin typeface="Times New Roman"/>
                        <a:ea typeface="Times New Roman"/>
                        <a:cs typeface="Times New Roman"/>
                      </a:endParaRPr>
                    </a:p>
                  </a:txBody>
                  <a:tcPr marL="61466" marR="61466" marT="0" marB="0"/>
                </a:tc>
                <a:tc hMerge="1">
                  <a:txBody>
                    <a:bodyPr/>
                    <a:lstStyle/>
                    <a:p>
                      <a:endParaRPr lang="en-US"/>
                    </a:p>
                  </a:txBody>
                  <a:tcPr/>
                </a:tc>
                <a:tc vMerge="1">
                  <a:txBody>
                    <a:bodyPr/>
                    <a:lstStyle/>
                    <a:p>
                      <a:endParaRPr lang="en-US"/>
                    </a:p>
                  </a:txBody>
                  <a:tcPr/>
                </a:tc>
              </a:tr>
              <a:tr h="677832">
                <a:tc vMerge="1">
                  <a:txBody>
                    <a:bodyPr/>
                    <a:lstStyle/>
                    <a:p>
                      <a:endParaRPr lang="en-US"/>
                    </a:p>
                  </a:txBody>
                  <a:tcPr/>
                </a:tc>
                <a:tc>
                  <a:txBody>
                    <a:bodyPr/>
                    <a:lstStyle/>
                    <a:p>
                      <a:pPr algn="ctr">
                        <a:spcAft>
                          <a:spcPts val="0"/>
                        </a:spcAft>
                      </a:pPr>
                      <a:r>
                        <a:rPr lang="ro-RO" sz="900">
                          <a:effectLst/>
                        </a:rPr>
                        <a:t>Ex</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Kg</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Ex</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Kg</a:t>
                      </a:r>
                      <a:endParaRPr lang="en-US" sz="1100">
                        <a:effectLst/>
                        <a:latin typeface="Times New Roman"/>
                        <a:ea typeface="Times New Roman"/>
                        <a:cs typeface="Times New Roman"/>
                      </a:endParaRPr>
                    </a:p>
                  </a:txBody>
                  <a:tcPr marL="61466" marR="61466" marT="0" marB="0"/>
                </a:tc>
                <a:tc vMerge="1">
                  <a:txBody>
                    <a:bodyPr/>
                    <a:lstStyle/>
                    <a:p>
                      <a:endParaRPr lang="en-US"/>
                    </a:p>
                  </a:txBody>
                  <a:tcPr/>
                </a:tc>
                <a:tc vMerge="1">
                  <a:txBody>
                    <a:bodyPr/>
                    <a:lstStyle/>
                    <a:p>
                      <a:endParaRPr lang="en-US"/>
                    </a:p>
                  </a:txBody>
                  <a:tcPr/>
                </a:tc>
                <a:tc>
                  <a:txBody>
                    <a:bodyPr/>
                    <a:lstStyle/>
                    <a:p>
                      <a:pPr algn="ctr">
                        <a:spcAft>
                          <a:spcPts val="0"/>
                        </a:spcAft>
                      </a:pPr>
                      <a:r>
                        <a:rPr lang="ro-RO" sz="900">
                          <a:effectLst/>
                        </a:rPr>
                        <a:t>Pe ♀ matură</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Pe kg ♀ matură</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La g</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Total (mii)</a:t>
                      </a:r>
                      <a:endParaRPr lang="en-US" sz="1100">
                        <a:effectLst/>
                        <a:latin typeface="Times New Roman"/>
                        <a:ea typeface="Times New Roman"/>
                        <a:cs typeface="Times New Roman"/>
                      </a:endParaRPr>
                    </a:p>
                  </a:txBody>
                  <a:tcPr marL="61466" marR="61466"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900">
                          <a:effectLst/>
                        </a:rPr>
                        <a:t>Pe ♀ matură (mii)</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a:effectLst/>
                        </a:rPr>
                        <a:t>Pe kg ♀ matură (mii)</a:t>
                      </a:r>
                      <a:endParaRPr lang="en-US" sz="1100">
                        <a:effectLst/>
                        <a:latin typeface="Times New Roman"/>
                        <a:ea typeface="Times New Roman"/>
                        <a:cs typeface="Times New Roman"/>
                      </a:endParaRPr>
                    </a:p>
                  </a:txBody>
                  <a:tcPr marL="61466" marR="61466" marT="0" marB="0"/>
                </a:tc>
                <a:tc vMerge="1">
                  <a:txBody>
                    <a:bodyPr/>
                    <a:lstStyle/>
                    <a:p>
                      <a:endParaRPr lang="en-US"/>
                    </a:p>
                  </a:txBody>
                  <a:tcPr/>
                </a:tc>
              </a:tr>
              <a:tr h="273182">
                <a:tc>
                  <a:txBody>
                    <a:bodyPr/>
                    <a:lstStyle/>
                    <a:p>
                      <a:pPr algn="ctr">
                        <a:spcAft>
                          <a:spcPts val="0"/>
                        </a:spcAft>
                      </a:pPr>
                      <a:r>
                        <a:rPr lang="ro-RO" sz="900">
                          <a:effectLst/>
                        </a:rPr>
                        <a:t>Lot 1</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52,2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52,2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100</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5,3</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1060±285,6</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102±24,2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109±9,5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578</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91,3</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528±23,1</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396±18,5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75,9±3,2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7,27±1,9</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95,8</a:t>
                      </a:r>
                      <a:endParaRPr lang="en-US" sz="1100" dirty="0">
                        <a:effectLst/>
                        <a:latin typeface="Times New Roman"/>
                        <a:ea typeface="Times New Roman"/>
                        <a:cs typeface="Times New Roman"/>
                      </a:endParaRPr>
                    </a:p>
                  </a:txBody>
                  <a:tcPr marL="61466" marR="61466" marT="0" marB="0"/>
                </a:tc>
              </a:tr>
              <a:tr h="273182">
                <a:tc>
                  <a:txBody>
                    <a:bodyPr/>
                    <a:lstStyle/>
                    <a:p>
                      <a:pPr algn="ctr">
                        <a:spcAft>
                          <a:spcPts val="0"/>
                        </a:spcAft>
                      </a:pPr>
                      <a:r>
                        <a:rPr lang="ro-RO" sz="900">
                          <a:effectLst/>
                        </a:rPr>
                        <a:t>Lot 2</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49,7</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49,7</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100</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5,1</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1020±91,5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103±32,8</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116±5,2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592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90,5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536±24,5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386±17,9</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71,4±4,1</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7,18±1,2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92,5</a:t>
                      </a:r>
                      <a:endParaRPr lang="en-US" sz="1100" dirty="0">
                        <a:effectLst/>
                        <a:latin typeface="Times New Roman"/>
                        <a:ea typeface="Times New Roman"/>
                        <a:cs typeface="Times New Roman"/>
                      </a:endParaRPr>
                    </a:p>
                  </a:txBody>
                  <a:tcPr marL="61466" marR="61466" marT="0" marB="0"/>
                </a:tc>
              </a:tr>
              <a:tr h="273182">
                <a:tc>
                  <a:txBody>
                    <a:bodyPr/>
                    <a:lstStyle/>
                    <a:p>
                      <a:pPr algn="ctr">
                        <a:spcAft>
                          <a:spcPts val="0"/>
                        </a:spcAft>
                      </a:pPr>
                      <a:r>
                        <a:rPr lang="ro-RO" sz="900">
                          <a:effectLst/>
                        </a:rPr>
                        <a:t>Lot 3</a:t>
                      </a:r>
                      <a:endParaRPr lang="en-US" sz="110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44,5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44,5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100</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4,6</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920±284,3</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103±27,5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118±2,9</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543</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91</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494±23,5</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73</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361±18,2</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67,7±3,9</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7,60±1,6</a:t>
                      </a:r>
                      <a:endParaRPr lang="en-US" sz="1100" dirty="0">
                        <a:effectLst/>
                        <a:latin typeface="Times New Roman"/>
                        <a:ea typeface="Times New Roman"/>
                        <a:cs typeface="Times New Roman"/>
                      </a:endParaRPr>
                    </a:p>
                  </a:txBody>
                  <a:tcPr marL="61466" marR="61466" marT="0" marB="0"/>
                </a:tc>
                <a:tc>
                  <a:txBody>
                    <a:bodyPr/>
                    <a:lstStyle/>
                    <a:p>
                      <a:pPr algn="ctr">
                        <a:spcAft>
                          <a:spcPts val="0"/>
                        </a:spcAft>
                      </a:pPr>
                      <a:r>
                        <a:rPr lang="ro-RO" sz="900" dirty="0">
                          <a:effectLst/>
                        </a:rPr>
                        <a:t>93,7</a:t>
                      </a:r>
                      <a:endParaRPr lang="en-US" sz="1100" dirty="0">
                        <a:effectLst/>
                        <a:latin typeface="Times New Roman"/>
                        <a:ea typeface="Times New Roman"/>
                        <a:cs typeface="Times New Roman"/>
                      </a:endParaRPr>
                    </a:p>
                  </a:txBody>
                  <a:tcPr marL="61466" marR="61466" marT="0" marB="0"/>
                </a:tc>
              </a:tr>
            </a:tbl>
          </a:graphicData>
        </a:graphic>
      </p:graphicFrame>
    </p:spTree>
    <p:extLst>
      <p:ext uri="{BB962C8B-B14F-4D97-AF65-F5344CB8AC3E}">
        <p14:creationId xmlns:p14="http://schemas.microsoft.com/office/powerpoint/2010/main" val="6190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1800" b="1" dirty="0" smtClean="0"/>
              <a:t>CONCLUZII</a:t>
            </a:r>
            <a:endParaRPr lang="en-US" sz="1800" b="1" dirty="0"/>
          </a:p>
        </p:txBody>
      </p:sp>
      <p:sp>
        <p:nvSpPr>
          <p:cNvPr id="3" name="Content Placeholder 2"/>
          <p:cNvSpPr>
            <a:spLocks noGrp="1"/>
          </p:cNvSpPr>
          <p:nvPr>
            <p:ph idx="1"/>
          </p:nvPr>
        </p:nvSpPr>
        <p:spPr>
          <a:xfrm>
            <a:off x="457200" y="2133600"/>
            <a:ext cx="8229600" cy="4191000"/>
          </a:xfrm>
        </p:spPr>
        <p:txBody>
          <a:bodyPr>
            <a:normAutofit/>
          </a:bodyPr>
          <a:lstStyle/>
          <a:p>
            <a:pPr marL="0" indent="0">
              <a:buNone/>
            </a:pPr>
            <a:r>
              <a:rPr lang="ro-RO" sz="1400" dirty="0"/>
              <a:t>Analizând datele existente în literatura de specialitate şi strategiile aplicate în arealul de origine, în ceea ce priveşte biotehnologiile  de reproducere  şi de dezvoltare postembrionară, lucrările  în cadrul proiectului, au contribuit la acumularea de cunoştinţe, date şi informaţii noi privind reproducerea speciei, care au fundamentat  optimizarea  principalelor  etape ale procesului de reproducere artificială şi principalele intervenţii tehnologice  caracteristice fiecărei etape, în condiţiile din România. </a:t>
            </a:r>
            <a:endParaRPr lang="ro-RO" sz="1400" dirty="0" smtClean="0"/>
          </a:p>
          <a:p>
            <a:pPr marL="0" indent="0">
              <a:buNone/>
            </a:pPr>
            <a:endParaRPr lang="en-US" sz="1400" dirty="0"/>
          </a:p>
          <a:p>
            <a:r>
              <a:rPr lang="ro-RO" sz="1400" dirty="0"/>
              <a:t>S-a  proiectat şi realizat modulul  pentru parcarea şi condiţionarea reproducătorilor în staţia de incubaţie care asigură  condiţii  bune în ceea ce priveşte  circuitul apei, conţinutul în oxigen, spaţiul necesar pentru  mişcare al reproducătorilor şi posibilitatea supravegherii permanente</a:t>
            </a:r>
            <a:r>
              <a:rPr lang="ro-RO" sz="1400" dirty="0" smtClean="0"/>
              <a:t>.</a:t>
            </a:r>
            <a:endParaRPr lang="ro-RO" sz="900" dirty="0" smtClean="0"/>
          </a:p>
          <a:p>
            <a:pPr marL="0" indent="0">
              <a:buNone/>
            </a:pPr>
            <a:endParaRPr lang="en-US" sz="1400" dirty="0"/>
          </a:p>
          <a:p>
            <a:r>
              <a:rPr lang="ro-RO" sz="1400" dirty="0"/>
              <a:t>În urma experienţelor derulate, </a:t>
            </a:r>
            <a:r>
              <a:rPr lang="ro-RO" sz="1400" b="1" dirty="0"/>
              <a:t>s-a stabilit iniţierea lucrărilor de reproducere artificială  în momentul în care media temperaturii apei se  stabilizează in jurul valorii de 10</a:t>
            </a:r>
            <a:r>
              <a:rPr lang="ro-RO" sz="1400" b="1" baseline="30000" dirty="0"/>
              <a:t>o</a:t>
            </a:r>
            <a:r>
              <a:rPr lang="ro-RO" sz="1400" b="1" dirty="0"/>
              <a:t>C şi ecartul optim de reproducere al speciei  13-18</a:t>
            </a:r>
            <a:r>
              <a:rPr lang="ro-RO" sz="1400" b="1" baseline="30000" dirty="0"/>
              <a:t> o</a:t>
            </a:r>
            <a:r>
              <a:rPr lang="ro-RO" sz="1400" b="1" dirty="0"/>
              <a:t>C</a:t>
            </a:r>
            <a:r>
              <a:rPr lang="ro-RO" sz="1400" dirty="0"/>
              <a:t>. În condiţiile  hidroclimatice  din România, aceasta corespunde sfârşitului lui martie şi primei decade a lunii aprilie. </a:t>
            </a:r>
            <a:r>
              <a:rPr lang="it-IT" sz="1400" dirty="0"/>
              <a:t>La temperaturii mai mari de 18 </a:t>
            </a:r>
            <a:r>
              <a:rPr lang="it-IT" sz="1400" baseline="30000" dirty="0"/>
              <a:t>o</a:t>
            </a:r>
            <a:r>
              <a:rPr lang="it-IT" sz="1400" dirty="0"/>
              <a:t>C, am constatat manifestarea unor anomalii în procesul de dezvoltare embrionară</a:t>
            </a:r>
            <a:r>
              <a:rPr lang="it-IT" sz="1400" dirty="0" smtClean="0"/>
              <a:t>.</a:t>
            </a:r>
            <a:endParaRPr lang="ro-RO" sz="900" dirty="0" smtClean="0"/>
          </a:p>
          <a:p>
            <a:pPr marL="0" indent="0">
              <a:buNone/>
            </a:pPr>
            <a:endParaRPr lang="en-US" sz="1400" dirty="0"/>
          </a:p>
          <a:p>
            <a:r>
              <a:rPr lang="ro-RO" sz="1400" dirty="0"/>
              <a:t>În ceea ce priveşte stimularea hormonală, </a:t>
            </a:r>
            <a:r>
              <a:rPr lang="ro-RO" sz="1400" b="1" dirty="0"/>
              <a:t>s-au optimizat  dozele eficace   şi programarea injectărilor, în funcţie de temperatură şi starea fiziologică a  reproducătorilor.</a:t>
            </a:r>
            <a:endParaRPr lang="en-US" sz="1400" dirty="0"/>
          </a:p>
        </p:txBody>
      </p:sp>
    </p:spTree>
    <p:extLst>
      <p:ext uri="{BB962C8B-B14F-4D97-AF65-F5344CB8AC3E}">
        <p14:creationId xmlns:p14="http://schemas.microsoft.com/office/powerpoint/2010/main" val="28201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800" b="1" dirty="0"/>
              <a:t>Activitatea 4.2. </a:t>
            </a:r>
            <a:r>
              <a:rPr lang="ro-RO" sz="1800" dirty="0"/>
              <a:t>Experimentarea tehnicilor şi metodelor de crioconservare a spermei, în vederea gestionării  şi utilizării genofondului şi a menţinerii biodiversităţii.</a:t>
            </a:r>
            <a:endParaRPr lang="en-US" sz="1800" dirty="0"/>
          </a:p>
        </p:txBody>
      </p:sp>
      <p:sp>
        <p:nvSpPr>
          <p:cNvPr id="3" name="Content Placeholder 2"/>
          <p:cNvSpPr>
            <a:spLocks noGrp="1"/>
          </p:cNvSpPr>
          <p:nvPr>
            <p:ph idx="1"/>
          </p:nvPr>
        </p:nvSpPr>
        <p:spPr/>
        <p:txBody>
          <a:bodyPr>
            <a:normAutofit fontScale="47500" lnSpcReduction="20000"/>
          </a:bodyPr>
          <a:lstStyle/>
          <a:p>
            <a:pPr marL="0" indent="0" algn="just">
              <a:buNone/>
            </a:pPr>
            <a:r>
              <a:rPr lang="ro-RO" dirty="0"/>
              <a:t>Pentru buna desfășurare a experimentarilor privind metode și tehnici de crioconservare a spermei s-a stabilit  un protocol de lucru </a:t>
            </a:r>
            <a:r>
              <a:rPr lang="ro-RO" dirty="0" smtClean="0"/>
              <a:t>în </a:t>
            </a:r>
            <a:r>
              <a:rPr lang="ro-RO" dirty="0"/>
              <a:t>care a fost  cuprins  un necesar </a:t>
            </a:r>
            <a:r>
              <a:rPr lang="ro-RO" dirty="0" smtClean="0"/>
              <a:t>de </a:t>
            </a:r>
            <a:r>
              <a:rPr lang="ro-RO" dirty="0"/>
              <a:t>materiale </a:t>
            </a:r>
            <a:r>
              <a:rPr lang="ro-RO" dirty="0" smtClean="0"/>
              <a:t>şi metode.</a:t>
            </a:r>
          </a:p>
          <a:p>
            <a:pPr marL="0" indent="0" algn="just">
              <a:buNone/>
            </a:pPr>
            <a:endParaRPr lang="ro-RO" dirty="0" smtClean="0"/>
          </a:p>
          <a:p>
            <a:pPr algn="just"/>
            <a:r>
              <a:rPr lang="ro-RO" dirty="0" smtClean="0"/>
              <a:t>Reproducătorii masculi de </a:t>
            </a:r>
            <a:r>
              <a:rPr lang="ro-RO" i="1" dirty="0"/>
              <a:t>P</a:t>
            </a:r>
            <a:r>
              <a:rPr lang="ro-RO" i="1" dirty="0" smtClean="0"/>
              <a:t>. spathula</a:t>
            </a:r>
            <a:r>
              <a:rPr lang="ro-RO" dirty="0" smtClean="0"/>
              <a:t> din </a:t>
            </a:r>
            <a:r>
              <a:rPr lang="ro-RO" dirty="0"/>
              <a:t>care s-au constituit cele 3 loturi de reproducători </a:t>
            </a:r>
            <a:r>
              <a:rPr lang="ro-RO" dirty="0" smtClean="0"/>
              <a:t>au avut </a:t>
            </a:r>
            <a:r>
              <a:rPr lang="ro-RO" dirty="0"/>
              <a:t>vârste cuprinse între 8 si 11 ani.  Au fost recoltate  serii de probe de material seminal pentru realizarea experimentelor privind crioconservarea spermei asupra </a:t>
            </a:r>
            <a:r>
              <a:rPr lang="ro-RO" dirty="0" smtClean="0"/>
              <a:t>cărora </a:t>
            </a:r>
            <a:r>
              <a:rPr lang="ro-RO" dirty="0"/>
              <a:t>s-au </a:t>
            </a:r>
            <a:r>
              <a:rPr lang="ro-RO" dirty="0" smtClean="0"/>
              <a:t>făcut </a:t>
            </a:r>
            <a:r>
              <a:rPr lang="ro-RO" dirty="0"/>
              <a:t>aprecieri privind aspectul  calitativ  al  materialului seminal.  Materialul seminal a fost examinat </a:t>
            </a:r>
            <a:r>
              <a:rPr lang="ro-RO" dirty="0" smtClean="0"/>
              <a:t>atât </a:t>
            </a:r>
            <a:r>
              <a:rPr lang="ro-RO" dirty="0"/>
              <a:t>macroscopic: apreciere asupra aspectului general (culoare, miros, volum, </a:t>
            </a:r>
            <a:r>
              <a:rPr lang="ro-RO" dirty="0" smtClean="0"/>
              <a:t>consistenţă, </a:t>
            </a:r>
            <a:r>
              <a:rPr lang="ro-RO" dirty="0"/>
              <a:t>etc., </a:t>
            </a:r>
            <a:r>
              <a:rPr lang="ro-RO" dirty="0" smtClean="0"/>
              <a:t>cât şi    </a:t>
            </a:r>
            <a:r>
              <a:rPr lang="ro-RO" dirty="0"/>
              <a:t>microscopic (densitate, </a:t>
            </a:r>
            <a:r>
              <a:rPr lang="ro-RO" dirty="0" smtClean="0"/>
              <a:t>mobilitate</a:t>
            </a:r>
            <a:r>
              <a:rPr lang="ro-RO" dirty="0"/>
              <a:t>, concentrație, etc</a:t>
            </a:r>
            <a:r>
              <a:rPr lang="ro-RO" dirty="0" smtClean="0"/>
              <a:t>.).</a:t>
            </a:r>
          </a:p>
          <a:p>
            <a:pPr algn="just"/>
            <a:r>
              <a:rPr lang="ro-RO" dirty="0" smtClean="0"/>
              <a:t>S-a  </a:t>
            </a:r>
            <a:r>
              <a:rPr lang="ro-RO" dirty="0"/>
              <a:t>avut în vedere stabilirea de variante </a:t>
            </a:r>
            <a:r>
              <a:rPr lang="ro-RO" dirty="0" smtClean="0"/>
              <a:t>experimentale privind </a:t>
            </a:r>
            <a:r>
              <a:rPr lang="ro-RO" dirty="0"/>
              <a:t>testarea și alegerea diluantului corespunzător pentru obținerea unor rezultate cât mai bune în ce privește motilitatea și fecunditatea spermei </a:t>
            </a:r>
            <a:r>
              <a:rPr lang="ro-RO" dirty="0" smtClean="0"/>
              <a:t>atât </a:t>
            </a:r>
            <a:r>
              <a:rPr lang="ro-RO" dirty="0"/>
              <a:t>înainte cât și după crioconservarea acesteia. </a:t>
            </a:r>
            <a:r>
              <a:rPr lang="ro-RO" dirty="0" smtClean="0"/>
              <a:t>În </a:t>
            </a:r>
            <a:r>
              <a:rPr lang="ro-RO" dirty="0"/>
              <a:t>acest sens au fost pregătite trei soluții de diluare. Verificarea eficienței acestora, s-a făcut prin determinări ale mobilității spermatozoizilor și a capacității de fecunditate  la intervale de 2, respectiv 7  zile, timp de 22 de zile.</a:t>
            </a:r>
            <a:endParaRPr lang="en-US" dirty="0"/>
          </a:p>
          <a:p>
            <a:pPr algn="just"/>
            <a:r>
              <a:rPr lang="ro-RO" dirty="0"/>
              <a:t>S-au facut </a:t>
            </a:r>
            <a:r>
              <a:rPr lang="ro-RO" dirty="0" smtClean="0"/>
              <a:t>determinări </a:t>
            </a:r>
            <a:r>
              <a:rPr lang="ro-RO" dirty="0"/>
              <a:t>ale </a:t>
            </a:r>
            <a:r>
              <a:rPr lang="ro-RO" dirty="0" smtClean="0"/>
              <a:t>numărului </a:t>
            </a:r>
            <a:r>
              <a:rPr lang="ro-RO" dirty="0"/>
              <a:t>de spermatozoizi la fiecare dintre cei 13 masculi de </a:t>
            </a:r>
            <a:r>
              <a:rPr lang="ro-RO" i="1" dirty="0"/>
              <a:t>P</a:t>
            </a:r>
            <a:r>
              <a:rPr lang="ro-RO" i="1" dirty="0" smtClean="0"/>
              <a:t>. spathula</a:t>
            </a:r>
            <a:r>
              <a:rPr lang="ro-RO" dirty="0" smtClean="0"/>
              <a:t> obținându-se </a:t>
            </a:r>
            <a:r>
              <a:rPr lang="ro-RO" dirty="0"/>
              <a:t>o </a:t>
            </a:r>
            <a:r>
              <a:rPr lang="ro-RO" dirty="0" smtClean="0"/>
              <a:t>medie </a:t>
            </a:r>
            <a:r>
              <a:rPr lang="ro-RO" dirty="0"/>
              <a:t>de 2,08 x 10</a:t>
            </a:r>
            <a:r>
              <a:rPr lang="ro-RO" baseline="30000" dirty="0"/>
              <a:t>9</a:t>
            </a:r>
            <a:r>
              <a:rPr lang="ro-RO" dirty="0"/>
              <a:t> ± 0,95 x 10</a:t>
            </a:r>
            <a:r>
              <a:rPr lang="ro-RO" baseline="30000" dirty="0"/>
              <a:t>9</a:t>
            </a:r>
            <a:r>
              <a:rPr lang="ro-RO" dirty="0"/>
              <a:t> spermatozoizi / ml (medie ± SD). Pentru fiecare  mascul care a fost utilizat în procesul de reproducere artificială în campania  din anul 2013 (3 loturi experimentale) s-a întocmit o spermogramă uzuală. </a:t>
            </a:r>
            <a:r>
              <a:rPr lang="ro-RO" dirty="0" smtClean="0"/>
              <a:t>De </a:t>
            </a:r>
            <a:r>
              <a:rPr lang="ro-RO" dirty="0"/>
              <a:t>asemenea, imediat după </a:t>
            </a:r>
            <a:r>
              <a:rPr lang="ro-RO" dirty="0" smtClean="0"/>
              <a:t>recoltarea </a:t>
            </a:r>
            <a:r>
              <a:rPr lang="ro-RO" dirty="0"/>
              <a:t>spermei, s-a procedat la aprecierea </a:t>
            </a:r>
            <a:r>
              <a:rPr lang="ro-RO" dirty="0" smtClean="0"/>
              <a:t>calității </a:t>
            </a:r>
            <a:r>
              <a:rPr lang="ro-RO" dirty="0"/>
              <a:t>acesteia prin determinarea pH-ului. </a:t>
            </a:r>
            <a:r>
              <a:rPr lang="ro-RO" dirty="0" smtClean="0"/>
              <a:t>În </a:t>
            </a:r>
            <a:r>
              <a:rPr lang="ro-RO" dirty="0"/>
              <a:t>urma citirilor realizate s-a </a:t>
            </a:r>
            <a:r>
              <a:rPr lang="ro-RO" dirty="0" smtClean="0"/>
              <a:t>înregistrat un </a:t>
            </a:r>
            <a:r>
              <a:rPr lang="ro-RO" dirty="0"/>
              <a:t>pH a </a:t>
            </a:r>
            <a:r>
              <a:rPr lang="ro-RO" dirty="0" smtClean="0"/>
              <a:t>cărui valoare </a:t>
            </a:r>
            <a:r>
              <a:rPr lang="ro-RO" dirty="0"/>
              <a:t>medie a fost de </a:t>
            </a:r>
            <a:r>
              <a:rPr lang="ro-RO" dirty="0" smtClean="0"/>
              <a:t>8.02 </a:t>
            </a:r>
            <a:r>
              <a:rPr lang="ro-RO" dirty="0"/>
              <a:t>upH, </a:t>
            </a:r>
            <a:r>
              <a:rPr lang="ro-RO" dirty="0" smtClean="0"/>
              <a:t>intervalul </a:t>
            </a:r>
            <a:r>
              <a:rPr lang="ro-RO" dirty="0"/>
              <a:t>pH-ului a fost cuprins între </a:t>
            </a:r>
            <a:r>
              <a:rPr lang="ro-RO" dirty="0" smtClean="0"/>
              <a:t>7.60 </a:t>
            </a:r>
            <a:r>
              <a:rPr lang="ro-RO" dirty="0"/>
              <a:t>și 8.40.</a:t>
            </a:r>
            <a:endParaRPr lang="en-US" dirty="0"/>
          </a:p>
        </p:txBody>
      </p:sp>
    </p:spTree>
    <p:extLst>
      <p:ext uri="{BB962C8B-B14F-4D97-AF65-F5344CB8AC3E}">
        <p14:creationId xmlns:p14="http://schemas.microsoft.com/office/powerpoint/2010/main" val="165690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800" b="1" dirty="0"/>
              <a:t>RE</a:t>
            </a:r>
            <a:r>
              <a:rPr lang="ro-RO" sz="1800" b="1" dirty="0"/>
              <a:t>ZULTATE OBŢINUTE</a:t>
            </a:r>
            <a:endParaRPr lang="en-US" sz="1800" dirty="0"/>
          </a:p>
        </p:txBody>
      </p:sp>
      <p:sp>
        <p:nvSpPr>
          <p:cNvPr id="3" name="Content Placeholder 2"/>
          <p:cNvSpPr>
            <a:spLocks noGrp="1"/>
          </p:cNvSpPr>
          <p:nvPr>
            <p:ph idx="1"/>
          </p:nvPr>
        </p:nvSpPr>
        <p:spPr>
          <a:xfrm>
            <a:off x="152400" y="1143000"/>
            <a:ext cx="8534400" cy="5486400"/>
          </a:xfrm>
        </p:spPr>
        <p:txBody>
          <a:bodyPr>
            <a:normAutofit lnSpcReduction="10000"/>
          </a:bodyPr>
          <a:lstStyle/>
          <a:p>
            <a:pPr marL="0" indent="0">
              <a:buNone/>
            </a:pPr>
            <a:r>
              <a:rPr lang="ro-RO" sz="1400" dirty="0" smtClean="0"/>
              <a:t>Metode </a:t>
            </a:r>
            <a:r>
              <a:rPr lang="ro-RO" sz="1400" dirty="0"/>
              <a:t>si tehnici de crioconservare a spermei</a:t>
            </a:r>
          </a:p>
          <a:p>
            <a:pPr marL="0" indent="0">
              <a:buNone/>
            </a:pPr>
            <a:r>
              <a:rPr lang="ro-RO" sz="1400" dirty="0"/>
              <a:t>Pentru specia </a:t>
            </a:r>
            <a:r>
              <a:rPr lang="ro-RO" sz="1400" i="1" dirty="0"/>
              <a:t>P. spathula</a:t>
            </a:r>
            <a:r>
              <a:rPr lang="ro-RO" sz="1400" dirty="0"/>
              <a:t> în vederea gestionării</a:t>
            </a:r>
          </a:p>
          <a:p>
            <a:pPr marL="0" indent="0">
              <a:buNone/>
            </a:pPr>
            <a:r>
              <a:rPr lang="ro-RO" sz="1400" dirty="0"/>
              <a:t>şi utilizării genofondului şi a menţinerii</a:t>
            </a:r>
          </a:p>
          <a:p>
            <a:pPr marL="0" indent="0">
              <a:buNone/>
            </a:pPr>
            <a:r>
              <a:rPr lang="ro-RO" sz="1400" dirty="0" smtClean="0"/>
              <a:t>biodiversităţii.</a:t>
            </a:r>
          </a:p>
          <a:p>
            <a:pPr marL="0" indent="0">
              <a:buNone/>
            </a:pPr>
            <a:endParaRPr lang="ro-RO" sz="1000" dirty="0"/>
          </a:p>
          <a:p>
            <a:pPr marL="0" indent="0">
              <a:buNone/>
            </a:pPr>
            <a:r>
              <a:rPr lang="ro-RO" sz="1000" dirty="0" smtClean="0"/>
              <a:t>Motilitatea totală pentru sperma de </a:t>
            </a:r>
            <a:r>
              <a:rPr lang="ro-RO" sz="1000" i="1" dirty="0" smtClean="0"/>
              <a:t>P. spathula</a:t>
            </a:r>
            <a:r>
              <a:rPr lang="ro-RO" sz="1000" dirty="0" smtClean="0"/>
              <a:t> înainte de congelare – după</a:t>
            </a:r>
          </a:p>
          <a:p>
            <a:pPr marL="0" indent="0">
              <a:buNone/>
            </a:pPr>
            <a:r>
              <a:rPr lang="ro-RO" sz="1000" dirty="0" smtClean="0"/>
              <a:t>       congelare (n = 13), în condiţiile tratamentelor cu DMSO şi glucoză</a:t>
            </a:r>
          </a:p>
          <a:p>
            <a:pPr marL="0" indent="0">
              <a:buNone/>
            </a:pPr>
            <a:endParaRPr lang="ro-RO" sz="1400" dirty="0"/>
          </a:p>
          <a:p>
            <a:pPr marL="0" indent="0">
              <a:buNone/>
            </a:pPr>
            <a:endParaRPr lang="ro-RO" sz="1400" dirty="0" smtClean="0"/>
          </a:p>
          <a:p>
            <a:pPr marL="0" indent="0">
              <a:buNone/>
            </a:pPr>
            <a:endParaRPr lang="ro-RO" sz="1400" dirty="0" smtClean="0"/>
          </a:p>
          <a:p>
            <a:pPr marL="0" indent="0">
              <a:buNone/>
            </a:pPr>
            <a:endParaRPr lang="ro-RO" sz="1400" dirty="0"/>
          </a:p>
          <a:p>
            <a:pPr marL="0" indent="0">
              <a:buNone/>
            </a:pPr>
            <a:endParaRPr lang="ro-RO" sz="1400" dirty="0" smtClean="0"/>
          </a:p>
          <a:p>
            <a:pPr marL="0" indent="0">
              <a:buNone/>
            </a:pPr>
            <a:endParaRPr lang="ro-RO" sz="1400" dirty="0"/>
          </a:p>
          <a:p>
            <a:pPr marL="0" indent="0">
              <a:buNone/>
            </a:pPr>
            <a:endParaRPr lang="ro-RO" sz="1400" dirty="0" smtClean="0"/>
          </a:p>
          <a:p>
            <a:pPr marL="0" indent="0">
              <a:buNone/>
            </a:pPr>
            <a:endParaRPr lang="ro-RO" sz="1400" dirty="0"/>
          </a:p>
          <a:p>
            <a:pPr marL="0" indent="0">
              <a:buNone/>
            </a:pPr>
            <a:endParaRPr lang="ro-RO" sz="1400" dirty="0" smtClean="0"/>
          </a:p>
          <a:p>
            <a:pPr marL="0" indent="0">
              <a:buNone/>
            </a:pPr>
            <a:endParaRPr lang="ro-RO" sz="1400" dirty="0"/>
          </a:p>
          <a:p>
            <a:pPr marL="0" indent="0">
              <a:buNone/>
            </a:pPr>
            <a:r>
              <a:rPr lang="ro-RO" sz="1300" dirty="0" smtClean="0"/>
              <a:t>Cele mai bune rezultate ale  motilității au fost observate</a:t>
            </a:r>
          </a:p>
          <a:p>
            <a:pPr marL="0" indent="0">
              <a:buNone/>
            </a:pPr>
            <a:r>
              <a:rPr lang="ro-RO" sz="1300" dirty="0" smtClean="0"/>
              <a:t>în variantele experimentale în care concentrația DMSO a</a:t>
            </a:r>
          </a:p>
          <a:p>
            <a:pPr marL="0" indent="0">
              <a:buNone/>
            </a:pPr>
            <a:r>
              <a:rPr lang="ro-RO" sz="1300" dirty="0" smtClean="0"/>
              <a:t>fost de 10 și 5% în toate concentrațiile glucozei, variind de</a:t>
            </a:r>
          </a:p>
          <a:p>
            <a:pPr marL="0" indent="0">
              <a:buNone/>
            </a:pPr>
            <a:r>
              <a:rPr lang="ro-RO" sz="1300" dirty="0" smtClean="0"/>
              <a:t>la 51,1 ± 6,8% până la 71,0 ± 7,0%. Pe de altă parte, s-a</a:t>
            </a:r>
          </a:p>
          <a:p>
            <a:pPr marL="0" indent="0">
              <a:buNone/>
            </a:pPr>
            <a:r>
              <a:rPr lang="ro-RO" sz="1300" dirty="0" smtClean="0"/>
              <a:t>constat  că procentul motilității spermei a fost redus în</a:t>
            </a:r>
          </a:p>
          <a:p>
            <a:pPr marL="0" indent="0">
              <a:buNone/>
            </a:pPr>
            <a:r>
              <a:rPr lang="ro-RO" sz="1300" dirty="0" smtClean="0"/>
              <a:t>mod substanțial, în toate cazurile în care concentrația</a:t>
            </a:r>
          </a:p>
          <a:p>
            <a:pPr marL="0" indent="0">
              <a:buNone/>
            </a:pPr>
            <a:r>
              <a:rPr lang="ro-RO" sz="1300" dirty="0" smtClean="0"/>
              <a:t>DMSO a fost 15% indiferent de concentrația în glucoză.</a:t>
            </a:r>
            <a:endParaRPr lang="ro-RO" sz="1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071" y="990600"/>
            <a:ext cx="2064000"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071" y="990600"/>
            <a:ext cx="2002894"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802" y="2667000"/>
            <a:ext cx="1754798"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667000"/>
            <a:ext cx="1682840"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495800"/>
            <a:ext cx="2439271"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495800"/>
            <a:ext cx="2255417"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002931818"/>
              </p:ext>
            </p:extLst>
          </p:nvPr>
        </p:nvGraphicFramePr>
        <p:xfrm>
          <a:off x="198120" y="2667000"/>
          <a:ext cx="3916680" cy="2179320"/>
        </p:xfrm>
        <a:graphic>
          <a:graphicData uri="http://schemas.openxmlformats.org/drawingml/2006/table">
            <a:tbl>
              <a:tblPr firstRow="1" firstCol="1" bandRow="1">
                <a:tableStyleId>{5C22544A-7EE6-4342-B048-85BDC9FD1C3A}</a:tableStyleId>
              </a:tblPr>
              <a:tblGrid>
                <a:gridCol w="979170"/>
                <a:gridCol w="979170"/>
                <a:gridCol w="979170"/>
                <a:gridCol w="979170"/>
              </a:tblGrid>
              <a:tr h="0">
                <a:tc>
                  <a:txBody>
                    <a:bodyPr/>
                    <a:lstStyle/>
                    <a:p>
                      <a:pPr algn="ctr">
                        <a:spcAft>
                          <a:spcPts val="0"/>
                        </a:spcAft>
                      </a:pPr>
                      <a:r>
                        <a:rPr lang="en-US" sz="1100">
                          <a:effectLst/>
                        </a:rPr>
                        <a:t>DMSO </a:t>
                      </a:r>
                      <a:endParaRPr lang="en-US" sz="1200">
                        <a:effectLst/>
                      </a:endParaRPr>
                    </a:p>
                    <a:p>
                      <a:pPr algn="ctr">
                        <a:spcAft>
                          <a:spcPts val="0"/>
                        </a:spcAft>
                      </a:pPr>
                      <a:r>
                        <a:rPr lang="en-US" sz="1100">
                          <a:effectLst/>
                        </a:rPr>
                        <a:t>Concentrație</a:t>
                      </a:r>
                      <a:endParaRPr lang="en-US" sz="1200">
                        <a:effectLst/>
                      </a:endParaRPr>
                    </a:p>
                    <a:p>
                      <a:pPr algn="ctr">
                        <a:spcAft>
                          <a:spcPts val="0"/>
                        </a:spcAft>
                      </a:pPr>
                      <a:r>
                        <a:rPr lang="en-US" sz="1100">
                          <a:effectLst/>
                        </a:rPr>
                        <a:t>%</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Glucoza </a:t>
                      </a:r>
                      <a:endParaRPr lang="en-US" sz="1200">
                        <a:effectLst/>
                      </a:endParaRPr>
                    </a:p>
                    <a:p>
                      <a:pPr algn="ctr">
                        <a:spcAft>
                          <a:spcPts val="0"/>
                        </a:spcAft>
                      </a:pPr>
                      <a:r>
                        <a:rPr lang="en-US" sz="1100">
                          <a:effectLst/>
                        </a:rPr>
                        <a:t>Concentrație</a:t>
                      </a:r>
                      <a:endParaRPr lang="en-US" sz="1200">
                        <a:effectLst/>
                      </a:endParaRPr>
                    </a:p>
                    <a:p>
                      <a:pPr algn="ctr">
                        <a:spcAft>
                          <a:spcPts val="0"/>
                        </a:spcAft>
                      </a:pPr>
                      <a:r>
                        <a:rPr lang="en-US" sz="1100">
                          <a:effectLst/>
                        </a:rPr>
                        <a:t>%</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Motilitate înainte de congelare </a:t>
                      </a:r>
                      <a:endParaRPr lang="en-US" sz="1200">
                        <a:effectLst/>
                      </a:endParaRPr>
                    </a:p>
                    <a:p>
                      <a:pPr algn="ctr">
                        <a:spcAft>
                          <a:spcPts val="0"/>
                        </a:spcAft>
                      </a:pPr>
                      <a:r>
                        <a:rPr lang="en-US" sz="1100">
                          <a:effectLst/>
                        </a:rPr>
                        <a:t>%</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Motilitate după decongelare  </a:t>
                      </a:r>
                      <a:endParaRPr lang="en-US" sz="1200">
                        <a:effectLst/>
                      </a:endParaRPr>
                    </a:p>
                    <a:p>
                      <a:pPr algn="ctr">
                        <a:spcAft>
                          <a:spcPts val="0"/>
                        </a:spcAft>
                      </a:pPr>
                      <a:r>
                        <a:rPr lang="en-US" sz="1100">
                          <a:effectLst/>
                        </a:rPr>
                        <a:t>%</a:t>
                      </a:r>
                      <a:endParaRPr lang="en-US" sz="1200">
                        <a:effectLst/>
                        <a:latin typeface="Times New Roman"/>
                        <a:ea typeface="Times New Roman"/>
                        <a:cs typeface="Times New Roman"/>
                      </a:endParaRPr>
                    </a:p>
                  </a:txBody>
                  <a:tcPr marL="68580" marR="68580" marT="0" marB="0"/>
                </a:tc>
              </a:tr>
              <a:tr h="0">
                <a:tc rowSpan="3">
                  <a:txBody>
                    <a:bodyPr/>
                    <a:lstStyle/>
                    <a:p>
                      <a:pPr algn="ctr">
                        <a:spcAft>
                          <a:spcPts val="0"/>
                        </a:spcAft>
                      </a:pPr>
                      <a:r>
                        <a:rPr lang="en-US" sz="1100">
                          <a:effectLst/>
                        </a:rPr>
                        <a:t>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50,13±6,67</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60,78±6,57</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55,86±1,47</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46,33±3,87</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57,13±5,54</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47,34±5,04</a:t>
                      </a:r>
                      <a:endParaRPr lang="en-US" sz="1200">
                        <a:effectLst/>
                        <a:latin typeface="Times New Roman"/>
                        <a:ea typeface="Times New Roman"/>
                        <a:cs typeface="Times New Roman"/>
                      </a:endParaRPr>
                    </a:p>
                  </a:txBody>
                  <a:tcPr marL="68580" marR="68580" marT="0" marB="0"/>
                </a:tc>
              </a:tr>
              <a:tr h="0">
                <a:tc rowSpan="3">
                  <a:txBody>
                    <a:bodyPr/>
                    <a:lstStyle/>
                    <a:p>
                      <a:pPr algn="ctr">
                        <a:spcAft>
                          <a:spcPts val="0"/>
                        </a:spcAft>
                      </a:pPr>
                      <a:r>
                        <a:rPr lang="en-US" sz="1100">
                          <a:effectLst/>
                        </a:rPr>
                        <a:t>10</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54,36±4,65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55,28±3,73</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71,03±7,06</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58,75±7,71</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51,56±6,87</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62,18±6,48</a:t>
                      </a:r>
                      <a:endParaRPr lang="en-US" sz="1200">
                        <a:effectLst/>
                        <a:latin typeface="Times New Roman"/>
                        <a:ea typeface="Times New Roman"/>
                        <a:cs typeface="Times New Roman"/>
                      </a:endParaRPr>
                    </a:p>
                  </a:txBody>
                  <a:tcPr marL="68580" marR="68580" marT="0" marB="0"/>
                </a:tc>
              </a:tr>
              <a:tr h="0">
                <a:tc rowSpan="3">
                  <a:txBody>
                    <a:bodyPr/>
                    <a:lstStyle/>
                    <a:p>
                      <a:pPr algn="ctr">
                        <a:spcAft>
                          <a:spcPts val="0"/>
                        </a:spcAft>
                      </a:pPr>
                      <a:r>
                        <a:rPr lang="en-US" sz="1100">
                          <a:effectLst/>
                        </a:rPr>
                        <a:t>15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5,5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20,13±2,03</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19,89±2,97</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35,76±3,54</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28,42±3,2</a:t>
                      </a:r>
                      <a:endParaRPr lang="en-US" sz="1200">
                        <a:effectLst/>
                        <a:latin typeface="Times New Roman"/>
                        <a:ea typeface="Times New Roman"/>
                        <a:cs typeface="Times New Roman"/>
                      </a:endParaRPr>
                    </a:p>
                  </a:txBody>
                  <a:tcPr marL="68580" marR="68580" marT="0" marB="0"/>
                </a:tc>
              </a:tr>
              <a:tr h="0">
                <a:tc vMerge="1">
                  <a:txBody>
                    <a:bodyPr/>
                    <a:lstStyle/>
                    <a:p>
                      <a:endParaRPr lang="en-US"/>
                    </a:p>
                  </a:txBody>
                  <a:tcPr/>
                </a:tc>
                <a:tc>
                  <a:txBody>
                    <a:bodyPr/>
                    <a:lstStyle/>
                    <a:p>
                      <a:pPr algn="ctr">
                        <a:spcAft>
                          <a:spcPts val="0"/>
                        </a:spcAft>
                      </a:pPr>
                      <a:r>
                        <a:rPr lang="en-US" sz="1100">
                          <a:effectLst/>
                        </a:rPr>
                        <a:t>6,5</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34,23±4,09</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en-US" sz="1100" dirty="0">
                          <a:effectLst/>
                        </a:rPr>
                        <a:t>22,96±0,92</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704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anim calcmode="lin" valueType="num">
                                      <p:cBhvr additive="base">
                                        <p:cTn id="6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20" end="20"/>
                                            </p:txEl>
                                          </p:spTgt>
                                        </p:tgtEl>
                                        <p:attrNameLst>
                                          <p:attrName>style.visibility</p:attrName>
                                        </p:attrNameLst>
                                      </p:cBhvr>
                                      <p:to>
                                        <p:strVal val="visible"/>
                                      </p:to>
                                    </p:set>
                                    <p:anim calcmode="lin" valueType="num">
                                      <p:cBhvr additive="base">
                                        <p:cTn id="6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21" end="21"/>
                                            </p:txEl>
                                          </p:spTgt>
                                        </p:tgtEl>
                                        <p:attrNameLst>
                                          <p:attrName>style.visibility</p:attrName>
                                        </p:attrNameLst>
                                      </p:cBhvr>
                                      <p:to>
                                        <p:strVal val="visible"/>
                                      </p:to>
                                    </p:set>
                                    <p:anim calcmode="lin" valueType="num">
                                      <p:cBhvr additive="base">
                                        <p:cTn id="7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22" end="22"/>
                                            </p:txEl>
                                          </p:spTgt>
                                        </p:tgtEl>
                                        <p:attrNameLst>
                                          <p:attrName>style.visibility</p:attrName>
                                        </p:attrNameLst>
                                      </p:cBhvr>
                                      <p:to>
                                        <p:strVal val="visible"/>
                                      </p:to>
                                    </p:set>
                                    <p:anim calcmode="lin" valueType="num">
                                      <p:cBhvr additive="base">
                                        <p:cTn id="7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23" end="23"/>
                                            </p:txEl>
                                          </p:spTgt>
                                        </p:tgtEl>
                                        <p:attrNameLst>
                                          <p:attrName>style.visibility</p:attrName>
                                        </p:attrNameLst>
                                      </p:cBhvr>
                                      <p:to>
                                        <p:strVal val="visible"/>
                                      </p:to>
                                    </p:set>
                                    <p:anim calcmode="lin" valueType="num">
                                      <p:cBhvr additive="base">
                                        <p:cTn id="85"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050"/>
                                        </p:tgtEl>
                                        <p:attrNameLst>
                                          <p:attrName>style.visibility</p:attrName>
                                        </p:attrNameLst>
                                      </p:cBhvr>
                                      <p:to>
                                        <p:strVal val="visible"/>
                                      </p:to>
                                    </p:set>
                                    <p:anim calcmode="lin" valueType="num">
                                      <p:cBhvr additive="base">
                                        <p:cTn id="97" dur="500" fill="hold"/>
                                        <p:tgtEl>
                                          <p:spTgt spid="2050"/>
                                        </p:tgtEl>
                                        <p:attrNameLst>
                                          <p:attrName>ppt_x</p:attrName>
                                        </p:attrNameLst>
                                      </p:cBhvr>
                                      <p:tavLst>
                                        <p:tav tm="0">
                                          <p:val>
                                            <p:strVal val="#ppt_x"/>
                                          </p:val>
                                        </p:tav>
                                        <p:tav tm="100000">
                                          <p:val>
                                            <p:strVal val="#ppt_x"/>
                                          </p:val>
                                        </p:tav>
                                      </p:tavLst>
                                    </p:anim>
                                    <p:anim calcmode="lin" valueType="num">
                                      <p:cBhvr additive="base">
                                        <p:cTn id="98" dur="500" fill="hold"/>
                                        <p:tgtEl>
                                          <p:spTgt spid="205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051"/>
                                        </p:tgtEl>
                                        <p:attrNameLst>
                                          <p:attrName>style.visibility</p:attrName>
                                        </p:attrNameLst>
                                      </p:cBhvr>
                                      <p:to>
                                        <p:strVal val="visible"/>
                                      </p:to>
                                    </p:set>
                                    <p:anim calcmode="lin" valueType="num">
                                      <p:cBhvr additive="base">
                                        <p:cTn id="101" dur="500" fill="hold"/>
                                        <p:tgtEl>
                                          <p:spTgt spid="2051"/>
                                        </p:tgtEl>
                                        <p:attrNameLst>
                                          <p:attrName>ppt_x</p:attrName>
                                        </p:attrNameLst>
                                      </p:cBhvr>
                                      <p:tavLst>
                                        <p:tav tm="0">
                                          <p:val>
                                            <p:strVal val="#ppt_x"/>
                                          </p:val>
                                        </p:tav>
                                        <p:tav tm="100000">
                                          <p:val>
                                            <p:strVal val="#ppt_x"/>
                                          </p:val>
                                        </p:tav>
                                      </p:tavLst>
                                    </p:anim>
                                    <p:anim calcmode="lin" valueType="num">
                                      <p:cBhvr additive="base">
                                        <p:cTn id="102" dur="500" fill="hold"/>
                                        <p:tgtEl>
                                          <p:spTgt spid="20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52"/>
                                        </p:tgtEl>
                                        <p:attrNameLst>
                                          <p:attrName>style.visibility</p:attrName>
                                        </p:attrNameLst>
                                      </p:cBhvr>
                                      <p:to>
                                        <p:strVal val="visible"/>
                                      </p:to>
                                    </p:set>
                                    <p:anim calcmode="lin" valueType="num">
                                      <p:cBhvr additive="base">
                                        <p:cTn id="105" dur="500" fill="hold"/>
                                        <p:tgtEl>
                                          <p:spTgt spid="2052"/>
                                        </p:tgtEl>
                                        <p:attrNameLst>
                                          <p:attrName>ppt_x</p:attrName>
                                        </p:attrNameLst>
                                      </p:cBhvr>
                                      <p:tavLst>
                                        <p:tav tm="0">
                                          <p:val>
                                            <p:strVal val="#ppt_x"/>
                                          </p:val>
                                        </p:tav>
                                        <p:tav tm="100000">
                                          <p:val>
                                            <p:strVal val="#ppt_x"/>
                                          </p:val>
                                        </p:tav>
                                      </p:tavLst>
                                    </p:anim>
                                    <p:anim calcmode="lin" valueType="num">
                                      <p:cBhvr additive="base">
                                        <p:cTn id="106" dur="500" fill="hold"/>
                                        <p:tgtEl>
                                          <p:spTgt spid="205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053"/>
                                        </p:tgtEl>
                                        <p:attrNameLst>
                                          <p:attrName>style.visibility</p:attrName>
                                        </p:attrNameLst>
                                      </p:cBhvr>
                                      <p:to>
                                        <p:strVal val="visible"/>
                                      </p:to>
                                    </p:set>
                                    <p:anim calcmode="lin" valueType="num">
                                      <p:cBhvr additive="base">
                                        <p:cTn id="109" dur="500" fill="hold"/>
                                        <p:tgtEl>
                                          <p:spTgt spid="2053"/>
                                        </p:tgtEl>
                                        <p:attrNameLst>
                                          <p:attrName>ppt_x</p:attrName>
                                        </p:attrNameLst>
                                      </p:cBhvr>
                                      <p:tavLst>
                                        <p:tav tm="0">
                                          <p:val>
                                            <p:strVal val="#ppt_x"/>
                                          </p:val>
                                        </p:tav>
                                        <p:tav tm="100000">
                                          <p:val>
                                            <p:strVal val="#ppt_x"/>
                                          </p:val>
                                        </p:tav>
                                      </p:tavLst>
                                    </p:anim>
                                    <p:anim calcmode="lin" valueType="num">
                                      <p:cBhvr additive="base">
                                        <p:cTn id="110" dur="500" fill="hold"/>
                                        <p:tgtEl>
                                          <p:spTgt spid="205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055"/>
                                        </p:tgtEl>
                                        <p:attrNameLst>
                                          <p:attrName>style.visibility</p:attrName>
                                        </p:attrNameLst>
                                      </p:cBhvr>
                                      <p:to>
                                        <p:strVal val="visible"/>
                                      </p:to>
                                    </p:set>
                                    <p:anim calcmode="lin" valueType="num">
                                      <p:cBhvr additive="base">
                                        <p:cTn id="113" dur="500" fill="hold"/>
                                        <p:tgtEl>
                                          <p:spTgt spid="2055"/>
                                        </p:tgtEl>
                                        <p:attrNameLst>
                                          <p:attrName>ppt_x</p:attrName>
                                        </p:attrNameLst>
                                      </p:cBhvr>
                                      <p:tavLst>
                                        <p:tav tm="0">
                                          <p:val>
                                            <p:strVal val="#ppt_x"/>
                                          </p:val>
                                        </p:tav>
                                        <p:tav tm="100000">
                                          <p:val>
                                            <p:strVal val="#ppt_x"/>
                                          </p:val>
                                        </p:tav>
                                      </p:tavLst>
                                    </p:anim>
                                    <p:anim calcmode="lin" valueType="num">
                                      <p:cBhvr additive="base">
                                        <p:cTn id="114" dur="500" fill="hold"/>
                                        <p:tgtEl>
                                          <p:spTgt spid="205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056"/>
                                        </p:tgtEl>
                                        <p:attrNameLst>
                                          <p:attrName>style.visibility</p:attrName>
                                        </p:attrNameLst>
                                      </p:cBhvr>
                                      <p:to>
                                        <p:strVal val="visible"/>
                                      </p:to>
                                    </p:set>
                                    <p:anim calcmode="lin" valueType="num">
                                      <p:cBhvr additive="base">
                                        <p:cTn id="117" dur="500" fill="hold"/>
                                        <p:tgtEl>
                                          <p:spTgt spid="2056"/>
                                        </p:tgtEl>
                                        <p:attrNameLst>
                                          <p:attrName>ppt_x</p:attrName>
                                        </p:attrNameLst>
                                      </p:cBhvr>
                                      <p:tavLst>
                                        <p:tav tm="0">
                                          <p:val>
                                            <p:strVal val="#ppt_x"/>
                                          </p:val>
                                        </p:tav>
                                        <p:tav tm="100000">
                                          <p:val>
                                            <p:strVal val="#ppt_x"/>
                                          </p:val>
                                        </p:tav>
                                      </p:tavLst>
                                    </p:anim>
                                    <p:anim calcmode="lin" valueType="num">
                                      <p:cBhvr additive="base">
                                        <p:cTn id="11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562600"/>
          </a:xfrm>
        </p:spPr>
        <p:txBody>
          <a:bodyPr>
            <a:noAutofit/>
          </a:bodyPr>
          <a:lstStyle/>
          <a:p>
            <a:pPr algn="just"/>
            <a:r>
              <a:rPr lang="ro-RO" sz="1300" dirty="0"/>
              <a:t>Cantitatea şi mai ales calitatea producţiei de material seminal reprezintă un mijloc principal de intensivizare biotehnică a reproducţiei şi o pârghie importantă pentru creşterea </a:t>
            </a:r>
            <a:r>
              <a:rPr lang="ro-RO" sz="1300" dirty="0" smtClean="0"/>
              <a:t>prolificităţii. </a:t>
            </a:r>
            <a:r>
              <a:rPr lang="ro-RO" sz="1300" dirty="0"/>
              <a:t>Efectuarea reproducţiei artificiale fără controlul calităţii materialului seminal este o greşeală tehnico-organizatorică  cu repercursiuni negative asupra indicilor de prolificitate, de aceea trebuie să se înţeleagă corect importanţa teoretică şi mai ales semnificaţia practică deosebită a controlului calităţii  materialului seminal aşa cum este acceptată necesitatea calităţii controlului seminţelor agricole</a:t>
            </a:r>
            <a:r>
              <a:rPr lang="ro-RO" sz="1300" dirty="0" smtClean="0"/>
              <a:t>.</a:t>
            </a:r>
            <a:endParaRPr lang="ro-RO" sz="800" dirty="0" smtClean="0"/>
          </a:p>
          <a:p>
            <a:pPr marL="0" indent="0" algn="just">
              <a:buNone/>
            </a:pPr>
            <a:endParaRPr lang="en-US" sz="1300" dirty="0"/>
          </a:p>
          <a:p>
            <a:pPr algn="just"/>
            <a:r>
              <a:rPr lang="ro-RO" sz="1300" dirty="0"/>
              <a:t>Realizarea experimentelor de crioconservare a spermei la specia </a:t>
            </a:r>
            <a:r>
              <a:rPr lang="ro-RO" sz="1300" i="1" dirty="0"/>
              <a:t>P. spathula</a:t>
            </a:r>
            <a:r>
              <a:rPr lang="ro-RO" sz="1300" dirty="0"/>
              <a:t> precum şi a unor spermograme uzuale cu indici de calitate a materialului seminal mascul şi evidenţierea corelaţiilor existente între factorii de mediu  şi capacitatea fecundantă a spermatozoizilor reprezintă preocuparea  noastră principală din acest moment.În ţara noastră nu sunt elaborate încă standarde  de calitate sau cel puţin metodologii  unice de apreciere a calităţii producţiei de material de reproducţie. Prin material de reproducţie  trebuie să se înţeleagă  atât materialul seminal mascul cât şi cel femel</a:t>
            </a:r>
            <a:r>
              <a:rPr lang="ro-RO" sz="1300" dirty="0" smtClean="0"/>
              <a:t>.</a:t>
            </a:r>
            <a:endParaRPr lang="ro-RO" sz="800" dirty="0" smtClean="0"/>
          </a:p>
          <a:p>
            <a:pPr marL="0" indent="0" algn="just">
              <a:buNone/>
            </a:pPr>
            <a:endParaRPr lang="en-US" sz="1300" dirty="0"/>
          </a:p>
          <a:p>
            <a:pPr algn="just"/>
            <a:r>
              <a:rPr lang="ro-RO" sz="1300" dirty="0" smtClean="0"/>
              <a:t>Studiul ecofiziologic al factorilor implicaţi în realizarea funcţiei reproductive la peştii de cultură are o finalitate practică cu efecte economice indiscutabile. Importanţa factorilor intrinseci şi extrinseci în perpetuarea speciei prin procesul reproductiv depinde de adaptarea speciei  la valorificarea lor. </a:t>
            </a:r>
            <a:r>
              <a:rPr lang="en-US" sz="1300" dirty="0" smtClean="0"/>
              <a:t>Î</a:t>
            </a:r>
            <a:r>
              <a:rPr lang="ro-RO" sz="1300" dirty="0" smtClean="0"/>
              <a:t>n  staţia de reproducere a peştilor, diferiţi factori influenţează</a:t>
            </a:r>
            <a:r>
              <a:rPr lang="en-US" sz="1300" dirty="0" smtClean="0"/>
              <a:t> </a:t>
            </a:r>
            <a:r>
              <a:rPr lang="ro-RO" sz="1300" dirty="0" smtClean="0"/>
              <a:t>parametrii spermei care depind de interacţiunile complexe dintre factorii genetici, fiziologici şi de mediu. Aceşti factori pot influenţa atât în diferitele stadii ale procesului de producţie din acvacultură, cât şi pe parcursul recoltării şi depozitării spermei in vitro pentru fecundare şi la activarea după reproducere. Înţelegerea modului cum acești factori  influenţează calitatea spermei pot fi utili pentru reglarea şi managementul lor eficient. Aceşti factori au fost împărţiţi în efectele caracteristicilor biologice ale reproducătorilor (vârstă, greutate, lungime), condiţiile de creştere ale reproducătorilor (temperatura, fotoperioada, hrana, componentele indezirabile şi bunăstarea şi sănătatea animalelor), stimularea artificială a reproducerii, sezonul de reproducere (colectarea repetată a spermei şi intervalul de spermiaţie) şi factorii ulteriori mulgerii (proprietăţile chimice ale diluanţilor şi depozitarea pe termen scurt sau lung al spermei).</a:t>
            </a:r>
            <a:endParaRPr lang="ro-RO" sz="1300" dirty="0"/>
          </a:p>
        </p:txBody>
      </p:sp>
      <p:sp>
        <p:nvSpPr>
          <p:cNvPr id="4" name="Title 1"/>
          <p:cNvSpPr>
            <a:spLocks noGrp="1"/>
          </p:cNvSpPr>
          <p:nvPr>
            <p:ph type="title"/>
          </p:nvPr>
        </p:nvSpPr>
        <p:spPr>
          <a:xfrm>
            <a:off x="457200" y="0"/>
            <a:ext cx="8229600" cy="1143000"/>
          </a:xfrm>
        </p:spPr>
        <p:txBody>
          <a:bodyPr/>
          <a:lstStyle/>
          <a:p>
            <a:r>
              <a:rPr lang="ro-RO" sz="1800" b="1" dirty="0" smtClean="0"/>
              <a:t>CONCLUZII</a:t>
            </a:r>
            <a:endParaRPr lang="en-US" sz="1800" b="1" dirty="0"/>
          </a:p>
        </p:txBody>
      </p:sp>
    </p:spTree>
    <p:extLst>
      <p:ext uri="{BB962C8B-B14F-4D97-AF65-F5344CB8AC3E}">
        <p14:creationId xmlns:p14="http://schemas.microsoft.com/office/powerpoint/2010/main" val="37851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800" b="1" dirty="0"/>
              <a:t>Activitatea 4.3. </a:t>
            </a:r>
            <a:r>
              <a:rPr lang="ro-RO" sz="1800" dirty="0"/>
              <a:t>Experimentrea sistemelor şi a modelelor tehnologice experimentale de creştere până la vârsta de 6 luni; determinarea parametrilor tehnologici realizaţi în procesul tehnologic de creştere.</a:t>
            </a:r>
            <a:endParaRPr lang="en-US" sz="1800" dirty="0"/>
          </a:p>
        </p:txBody>
      </p:sp>
      <p:sp>
        <p:nvSpPr>
          <p:cNvPr id="3" name="Content Placeholder 2"/>
          <p:cNvSpPr>
            <a:spLocks noGrp="1"/>
          </p:cNvSpPr>
          <p:nvPr>
            <p:ph idx="1"/>
          </p:nvPr>
        </p:nvSpPr>
        <p:spPr/>
        <p:txBody>
          <a:bodyPr>
            <a:normAutofit/>
          </a:bodyPr>
          <a:lstStyle/>
          <a:p>
            <a:pPr marL="0" indent="0">
              <a:buNone/>
            </a:pPr>
            <a:endParaRPr lang="ro-RO" sz="1400" dirty="0" smtClean="0"/>
          </a:p>
          <a:p>
            <a:pPr marL="0" indent="0">
              <a:buNone/>
            </a:pPr>
            <a:endParaRPr lang="ro-RO" sz="1400" dirty="0" smtClean="0"/>
          </a:p>
          <a:p>
            <a:pPr marL="0" indent="0" algn="just">
              <a:buNone/>
            </a:pPr>
            <a:r>
              <a:rPr lang="ro-RO" sz="1400" dirty="0" smtClean="0"/>
              <a:t>Modelul </a:t>
            </a:r>
            <a:r>
              <a:rPr lang="ro-RO" sz="1400" dirty="0"/>
              <a:t>tehnologic pentru creşterea puilor de poliodon până la vârsta de 6 luni a fost </a:t>
            </a:r>
            <a:r>
              <a:rPr lang="ro-RO" sz="1400" dirty="0" smtClean="0"/>
              <a:t>constituit </a:t>
            </a:r>
            <a:r>
              <a:rPr lang="ro-RO" sz="1400" dirty="0"/>
              <a:t>din 4 bazine experimentale cu suprafaţa de 0,5 ha fiecare echipate cu </a:t>
            </a:r>
            <a:r>
              <a:rPr lang="ro-RO" sz="1400" dirty="0" smtClean="0"/>
              <a:t>instalaţii </a:t>
            </a:r>
            <a:r>
              <a:rPr lang="ro-RO" sz="1400" dirty="0"/>
              <a:t>de alimentare şi evacuare a apei tehnologice, precum şi </a:t>
            </a:r>
            <a:r>
              <a:rPr lang="ro-RO" sz="1400" dirty="0" smtClean="0"/>
              <a:t>cu instalaţii </a:t>
            </a:r>
            <a:r>
              <a:rPr lang="ro-RO" sz="1400" dirty="0"/>
              <a:t>de protecţie împotriva păsărilor ihtiofage şi a mamiferelor acvatice (împrejmuirea din plasă de sârmă şi reţea de sfori deasupra suprafeţei apei). Bazinele sunt independente unul faţă de celălalt. Alimentarea  cu </a:t>
            </a:r>
            <a:r>
              <a:rPr lang="ro-RO" sz="1400" dirty="0" smtClean="0"/>
              <a:t>apă </a:t>
            </a:r>
            <a:r>
              <a:rPr lang="ro-RO" sz="1400" dirty="0"/>
              <a:t>a bazinelor se face </a:t>
            </a:r>
            <a:r>
              <a:rPr lang="ro-RO" sz="1400" dirty="0" smtClean="0"/>
              <a:t>gravitaţional </a:t>
            </a:r>
            <a:r>
              <a:rPr lang="ro-RO" sz="1400" dirty="0"/>
              <a:t>şi permanent</a:t>
            </a:r>
            <a:r>
              <a:rPr lang="ro-RO" sz="1400" dirty="0" smtClean="0"/>
              <a:t>.</a:t>
            </a:r>
            <a:endParaRPr lang="ro-RO" sz="900" dirty="0" smtClean="0"/>
          </a:p>
          <a:p>
            <a:pPr marL="0" indent="0">
              <a:buNone/>
            </a:pPr>
            <a:endParaRPr lang="ro-RO" sz="900" dirty="0" smtClean="0"/>
          </a:p>
          <a:p>
            <a:pPr marL="0" indent="0">
              <a:buNone/>
            </a:pPr>
            <a:r>
              <a:rPr lang="ro-RO" sz="1400" dirty="0" smtClean="0"/>
              <a:t>Acestea </a:t>
            </a:r>
            <a:r>
              <a:rPr lang="ro-RO" sz="1400" dirty="0"/>
              <a:t>au  următoarele caracteristici</a:t>
            </a:r>
            <a:r>
              <a:rPr lang="ro-RO" sz="1400" dirty="0" smtClean="0"/>
              <a:t>:</a:t>
            </a:r>
            <a:endParaRPr lang="ro-RO" sz="900" dirty="0" smtClean="0"/>
          </a:p>
          <a:p>
            <a:pPr marL="0" indent="0">
              <a:buNone/>
            </a:pPr>
            <a:endParaRPr lang="ro-RO" sz="1400" dirty="0" smtClean="0"/>
          </a:p>
          <a:p>
            <a:pPr marL="0" indent="0">
              <a:buNone/>
            </a:pPr>
            <a:r>
              <a:rPr lang="ro-RO" sz="1400" dirty="0" smtClean="0"/>
              <a:t>        -</a:t>
            </a:r>
            <a:r>
              <a:rPr lang="ro-RO" sz="1400" dirty="0"/>
              <a:t>	suprafaţa 0,5 ha;</a:t>
            </a:r>
            <a:endParaRPr lang="en-US" sz="1400" dirty="0"/>
          </a:p>
          <a:p>
            <a:pPr marL="0" indent="0">
              <a:buNone/>
            </a:pPr>
            <a:r>
              <a:rPr lang="ro-RO" sz="1400" dirty="0" smtClean="0"/>
              <a:t>        -</a:t>
            </a:r>
            <a:r>
              <a:rPr lang="ro-RO" sz="1400" dirty="0"/>
              <a:t>	forma bazinelor: dreptunghiulară cu raportul L/l de 2/1. </a:t>
            </a:r>
            <a:endParaRPr lang="en-US" sz="1400" dirty="0"/>
          </a:p>
          <a:p>
            <a:pPr marL="0" indent="0">
              <a:buNone/>
            </a:pPr>
            <a:r>
              <a:rPr lang="ro-RO" sz="1400" dirty="0" smtClean="0"/>
              <a:t>        -</a:t>
            </a:r>
            <a:r>
              <a:rPr lang="ro-RO" sz="1400" dirty="0"/>
              <a:t>	adâncimea apei: 1,5 – 1,7 m la alimentare - 2 ,0 – 2,5 m la </a:t>
            </a:r>
            <a:r>
              <a:rPr lang="ro-RO" sz="1400" dirty="0" smtClean="0"/>
              <a:t>evacuare</a:t>
            </a:r>
          </a:p>
          <a:p>
            <a:pPr marL="0" indent="0">
              <a:buNone/>
            </a:pPr>
            <a:r>
              <a:rPr lang="ro-RO" sz="1400" dirty="0" smtClean="0"/>
              <a:t>                       (adâncimea </a:t>
            </a:r>
            <a:r>
              <a:rPr lang="ro-RO" sz="1400" dirty="0"/>
              <a:t>maximă a bazinului</a:t>
            </a:r>
            <a:r>
              <a:rPr lang="ro-RO" sz="1400" dirty="0" smtClean="0"/>
              <a:t>);</a:t>
            </a:r>
            <a:endParaRPr lang="ro-RO" sz="900" dirty="0" smtClean="0"/>
          </a:p>
          <a:p>
            <a:pPr marL="0" indent="0">
              <a:buNone/>
            </a:pPr>
            <a:endParaRPr lang="ro-RO" sz="1400" dirty="0" smtClean="0"/>
          </a:p>
          <a:p>
            <a:pPr marL="0" indent="0" algn="just">
              <a:buNone/>
            </a:pPr>
            <a:r>
              <a:rPr lang="ro-RO" sz="1400" dirty="0" smtClean="0"/>
              <a:t>Pentru </a:t>
            </a:r>
            <a:r>
              <a:rPr lang="ro-RO" sz="1400" dirty="0"/>
              <a:t>realizarea experimentului s-au constituit  </a:t>
            </a:r>
            <a:r>
              <a:rPr lang="ro-RO" sz="1400" dirty="0" smtClean="0"/>
              <a:t>două </a:t>
            </a:r>
            <a:r>
              <a:rPr lang="ro-RO" sz="1400" dirty="0"/>
              <a:t>variante de  </a:t>
            </a:r>
            <a:r>
              <a:rPr lang="ro-RO" sz="1400" dirty="0" smtClean="0"/>
              <a:t>creştere</a:t>
            </a:r>
            <a:r>
              <a:rPr lang="ro-RO" sz="1400" dirty="0"/>
              <a:t>,  </a:t>
            </a:r>
            <a:r>
              <a:rPr lang="ro-RO" sz="1400" dirty="0" smtClean="0"/>
              <a:t>până </a:t>
            </a:r>
            <a:r>
              <a:rPr lang="ro-RO" sz="1400" dirty="0"/>
              <a:t>la </a:t>
            </a:r>
            <a:r>
              <a:rPr lang="ro-RO" sz="1400" dirty="0" smtClean="0"/>
              <a:t>vârsta </a:t>
            </a:r>
            <a:r>
              <a:rPr lang="ro-RO" sz="1400" dirty="0"/>
              <a:t>de 6 luni, </a:t>
            </a:r>
            <a:r>
              <a:rPr lang="ro-RO" sz="1400" dirty="0" smtClean="0"/>
              <a:t>în </a:t>
            </a:r>
            <a:r>
              <a:rPr lang="ro-RO" sz="1400" dirty="0"/>
              <a:t>care au fost testate </a:t>
            </a:r>
            <a:r>
              <a:rPr lang="ro-RO" sz="1400" dirty="0" smtClean="0"/>
              <a:t>densităţi </a:t>
            </a:r>
            <a:r>
              <a:rPr lang="ro-RO" sz="1400" dirty="0"/>
              <a:t>de populare ale </a:t>
            </a:r>
            <a:r>
              <a:rPr lang="ro-RO" sz="1400" dirty="0" smtClean="0"/>
              <a:t>puilor de 5000 şi respectiv </a:t>
            </a:r>
            <a:r>
              <a:rPr lang="ro-RO" sz="1400" dirty="0"/>
              <a:t>10000 ex/ha.</a:t>
            </a:r>
            <a:endParaRPr lang="en-US" sz="1400" dirty="0"/>
          </a:p>
        </p:txBody>
      </p:sp>
    </p:spTree>
    <p:extLst>
      <p:ext uri="{BB962C8B-B14F-4D97-AF65-F5344CB8AC3E}">
        <p14:creationId xmlns:p14="http://schemas.microsoft.com/office/powerpoint/2010/main" val="373517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1955</Words>
  <Application>Microsoft Office PowerPoint</Application>
  <PresentationFormat>On-screen Show (4:3)</PresentationFormat>
  <Paragraphs>331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ACADEMIA DE ŞTIINŢE AGRICOLE ŞI SILVICE „GHEORGHE IONESCU ŞIŞEŞTI” STAŢIUNEA DE CERCETARE – DEZVOLTARE PENTRU PISCICULTURĂ NUCET   RAPORT ŞTIINŢIFIC ŞI TEHNIC „IN EXTENSO”   OBIECTIV GENERAL: 7 DDZ Dezvoltarea durabilă a zootehniei, creşterea calitativă a populaţiilor din speciile de fermă şi eficientizarea producţiei zootehnice    Obiectiv specific 7.3.: Tehnologii performante de crestere si exploatare a animalelor cu impact negativ minim asupra mediului ambiant   PROIECT ADER 7.3.4."Introducerea şi extinderea în cultură a speciei de sturion nord-american Polyodon spathula, recent aclimatizat în România pentru diversificarea şi creşterea cantitativă, calitativă şi ecologică a producţiei din acvacultură“  Durata de realizare a proiectului : 36 luni   Buget alocat: 750.000 lei</vt:lpstr>
      <vt:lpstr>ETAPA DE EXECUŢIE NR. IV / 2013 (20.11.2012 – 30.06.2013)</vt:lpstr>
      <vt:lpstr>Activitatea 4.1. Experimentarea sistemelor şi a modelelor tehnologice experimentale de reproducere artificială; determinarea parametrilor tehnologici realizaţi în procesul tehnologic de reproducere artificială.</vt:lpstr>
      <vt:lpstr>REZULTATE OBŢINUTE</vt:lpstr>
      <vt:lpstr>CONCLUZII</vt:lpstr>
      <vt:lpstr>Activitatea 4.2. Experimentarea tehnicilor şi metodelor de crioconservare a spermei, în vederea gestionării  şi utilizării genofondului şi a menţinerii biodiversităţii.</vt:lpstr>
      <vt:lpstr>REZULTATE OBŢINUTE</vt:lpstr>
      <vt:lpstr>CONCLUZII</vt:lpstr>
      <vt:lpstr>Activitatea 4.3. Experimentrea sistemelor şi a modelelor tehnologice experimentale de creştere până la vârsta de 6 luni; determinarea parametrilor tehnologici realizaţi în procesul tehnologic de creştere.</vt:lpstr>
      <vt:lpstr>REZULTATE OBŢINUTE</vt:lpstr>
      <vt:lpstr>CONCLUZII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ACADEMIA DE ŞTIINŢE AGRICOLE ŞI SILVICE „GHEORGHE IONESCU ŞIŞEŞTI” STAŢIUNEA DE CERCETARE – DEZVOLTARE PENTRU PISCICULTURĂ NUCET   ŞTIINŢIFIC ŞI TEHNIC „IN EXTENSO”   OBIECTIV GENERAL: 7 DDZ Dezvoltarea durabilă a zootehniei, creşterea calitativă a populaţiilor din speciile de fermă şi eficientizarea producţiei zootehnice    Obiectiv specific 7.3.: Tehnologii performante de crestere si exploatare a animalelor cu impact negativ minim asupra mediului ambiant   PROIECT ADER 7.3.4."Introducerea şi extinderea în cultură a speciei de sturion nord-american Polyodon spathula, recent aclimatizat în România pentru diversificarea şi creşterea cantitativă, calitativă şi ecologică a producţiei din acvacultură"  Durata de realizare a proiectului : 36 luni    Buget alocat: 750.000 lei</dc:title>
  <dc:creator/>
  <cp:lastModifiedBy>dan</cp:lastModifiedBy>
  <cp:revision>26</cp:revision>
  <dcterms:created xsi:type="dcterms:W3CDTF">2006-08-16T00:00:00Z</dcterms:created>
  <dcterms:modified xsi:type="dcterms:W3CDTF">2013-09-23T10:07:48Z</dcterms:modified>
</cp:coreProperties>
</file>